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34" r:id="rId1"/>
  </p:sldMasterIdLst>
  <p:notesMasterIdLst>
    <p:notesMasterId r:id="rId34"/>
  </p:notesMasterIdLst>
  <p:sldIdLst>
    <p:sldId id="256" r:id="rId2"/>
    <p:sldId id="257" r:id="rId3"/>
    <p:sldId id="258" r:id="rId4"/>
    <p:sldId id="259" r:id="rId5"/>
    <p:sldId id="276" r:id="rId6"/>
    <p:sldId id="260" r:id="rId7"/>
    <p:sldId id="261" r:id="rId8"/>
    <p:sldId id="262" r:id="rId9"/>
    <p:sldId id="282" r:id="rId10"/>
    <p:sldId id="264" r:id="rId11"/>
    <p:sldId id="278" r:id="rId12"/>
    <p:sldId id="266" r:id="rId13"/>
    <p:sldId id="277" r:id="rId14"/>
    <p:sldId id="268" r:id="rId15"/>
    <p:sldId id="275" r:id="rId16"/>
    <p:sldId id="286" r:id="rId17"/>
    <p:sldId id="287" r:id="rId18"/>
    <p:sldId id="267" r:id="rId19"/>
    <p:sldId id="271" r:id="rId20"/>
    <p:sldId id="289" r:id="rId21"/>
    <p:sldId id="279" r:id="rId22"/>
    <p:sldId id="280" r:id="rId23"/>
    <p:sldId id="281" r:id="rId24"/>
    <p:sldId id="284" r:id="rId25"/>
    <p:sldId id="283" r:id="rId26"/>
    <p:sldId id="285" r:id="rId27"/>
    <p:sldId id="290" r:id="rId28"/>
    <p:sldId id="291" r:id="rId29"/>
    <p:sldId id="292" r:id="rId30"/>
    <p:sldId id="293" r:id="rId31"/>
    <p:sldId id="269" r:id="rId32"/>
    <p:sldId id="270" r:id="rId33"/>
  </p:sldIdLst>
  <p:sldSz cx="13004800" cy="7315200"/>
  <p:notesSz cx="6858000" cy="9144000"/>
  <p:embeddedFontLst>
    <p:embeddedFont>
      <p:font typeface="Street Threat" panose="02000500000000000000" pitchFamily="2" charset="0"/>
      <p:regular r:id="rId35"/>
    </p:embeddedFont>
    <p:embeddedFont>
      <p:font typeface="Wingdings 2" panose="05020102010507070707" pitchFamily="18" charset="2"/>
      <p:regular r:id="rId36"/>
    </p:embeddedFont>
    <p:embeddedFont>
      <p:font typeface="Cascadia Mono" panose="020B0609020000020004" pitchFamily="49" charset="0"/>
      <p:regular r:id="rId37"/>
      <p:bold r:id="rId38"/>
    </p:embeddedFont>
    <p:embeddedFont>
      <p:font typeface="Arial Nova Cond Light" panose="020B0306020202020204" pitchFamily="34" charset="0"/>
      <p:regular r:id="rId39"/>
      <p:italic r:id="rId40"/>
    </p:embeddedFont>
    <p:embeddedFont>
      <p:font typeface="Century Schoolbook" panose="02040604050505020304" pitchFamily="18" charset="0"/>
      <p:regular r:id="rId41"/>
      <p:bold r:id="rId42"/>
      <p:italic r:id="rId43"/>
      <p:boldItalic r:id="rId44"/>
    </p:embeddedFont>
    <p:embeddedFont>
      <p:font typeface="Calibri" panose="020F0502020204030204" pitchFamily="34" charset="0"/>
      <p:regular r:id="rId45"/>
      <p:bold r:id="rId46"/>
      <p:italic r:id="rId47"/>
      <p:boldItalic r:id="rId48"/>
    </p:embeddedFont>
    <p:embeddedFont>
      <p:font typeface="Cascadia Code" panose="020B0609020000020004" pitchFamily="49" charset="0"/>
      <p:regular r:id="rId49"/>
      <p:bold r:id="rId50"/>
    </p:embeddedFont>
  </p:embeddedFontLst>
  <p:defaultTextStyle>
    <a:defPPr>
      <a:defRPr lang="ru-RU"/>
    </a:defPPr>
    <a:lvl1pPr marL="0" algn="l" defTabSz="1136051" rtl="0" eaLnBrk="1" latinLnBrk="0" hangingPunct="1">
      <a:defRPr sz="2236" kern="1200">
        <a:solidFill>
          <a:schemeClr val="tx1"/>
        </a:solidFill>
        <a:latin typeface="+mn-lt"/>
        <a:ea typeface="+mn-ea"/>
        <a:cs typeface="+mn-cs"/>
      </a:defRPr>
    </a:lvl1pPr>
    <a:lvl2pPr marL="568025" algn="l" defTabSz="1136051" rtl="0" eaLnBrk="1" latinLnBrk="0" hangingPunct="1">
      <a:defRPr sz="2236" kern="1200">
        <a:solidFill>
          <a:schemeClr val="tx1"/>
        </a:solidFill>
        <a:latin typeface="+mn-lt"/>
        <a:ea typeface="+mn-ea"/>
        <a:cs typeface="+mn-cs"/>
      </a:defRPr>
    </a:lvl2pPr>
    <a:lvl3pPr marL="1136051" algn="l" defTabSz="1136051" rtl="0" eaLnBrk="1" latinLnBrk="0" hangingPunct="1">
      <a:defRPr sz="2236" kern="1200">
        <a:solidFill>
          <a:schemeClr val="tx1"/>
        </a:solidFill>
        <a:latin typeface="+mn-lt"/>
        <a:ea typeface="+mn-ea"/>
        <a:cs typeface="+mn-cs"/>
      </a:defRPr>
    </a:lvl3pPr>
    <a:lvl4pPr marL="1704076" algn="l" defTabSz="1136051" rtl="0" eaLnBrk="1" latinLnBrk="0" hangingPunct="1">
      <a:defRPr sz="2236" kern="1200">
        <a:solidFill>
          <a:schemeClr val="tx1"/>
        </a:solidFill>
        <a:latin typeface="+mn-lt"/>
        <a:ea typeface="+mn-ea"/>
        <a:cs typeface="+mn-cs"/>
      </a:defRPr>
    </a:lvl4pPr>
    <a:lvl5pPr marL="2272101" algn="l" defTabSz="1136051" rtl="0" eaLnBrk="1" latinLnBrk="0" hangingPunct="1">
      <a:defRPr sz="2236" kern="1200">
        <a:solidFill>
          <a:schemeClr val="tx1"/>
        </a:solidFill>
        <a:latin typeface="+mn-lt"/>
        <a:ea typeface="+mn-ea"/>
        <a:cs typeface="+mn-cs"/>
      </a:defRPr>
    </a:lvl5pPr>
    <a:lvl6pPr marL="2840126" algn="l" defTabSz="1136051" rtl="0" eaLnBrk="1" latinLnBrk="0" hangingPunct="1">
      <a:defRPr sz="2236" kern="1200">
        <a:solidFill>
          <a:schemeClr val="tx1"/>
        </a:solidFill>
        <a:latin typeface="+mn-lt"/>
        <a:ea typeface="+mn-ea"/>
        <a:cs typeface="+mn-cs"/>
      </a:defRPr>
    </a:lvl6pPr>
    <a:lvl7pPr marL="3408152" algn="l" defTabSz="1136051" rtl="0" eaLnBrk="1" latinLnBrk="0" hangingPunct="1">
      <a:defRPr sz="2236" kern="1200">
        <a:solidFill>
          <a:schemeClr val="tx1"/>
        </a:solidFill>
        <a:latin typeface="+mn-lt"/>
        <a:ea typeface="+mn-ea"/>
        <a:cs typeface="+mn-cs"/>
      </a:defRPr>
    </a:lvl7pPr>
    <a:lvl8pPr marL="3976177" algn="l" defTabSz="1136051" rtl="0" eaLnBrk="1" latinLnBrk="0" hangingPunct="1">
      <a:defRPr sz="2236" kern="1200">
        <a:solidFill>
          <a:schemeClr val="tx1"/>
        </a:solidFill>
        <a:latin typeface="+mn-lt"/>
        <a:ea typeface="+mn-ea"/>
        <a:cs typeface="+mn-cs"/>
      </a:defRPr>
    </a:lvl8pPr>
    <a:lvl9pPr marL="4544202" algn="l" defTabSz="1136051" rtl="0" eaLnBrk="1" latinLnBrk="0" hangingPunct="1">
      <a:defRPr sz="2236"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98CE"/>
    <a:srgbClr val="1130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30" autoAdjust="0"/>
    <p:restoredTop sz="94660"/>
  </p:normalViewPr>
  <p:slideViewPr>
    <p:cSldViewPr snapToGrid="0">
      <p:cViewPr varScale="1">
        <p:scale>
          <a:sx n="58" d="100"/>
          <a:sy n="58" d="100"/>
        </p:scale>
        <p:origin x="108" y="11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3A0EB4-C9D2-448D-AD62-A1917299A702}" type="datetimeFigureOut">
              <a:rPr lang="ru-RU" smtClean="0"/>
              <a:t>01.07.2023</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4BE56F-17B8-457B-8B98-85D3C39F186A}" type="slidenum">
              <a:rPr lang="ru-RU" smtClean="0"/>
              <a:t>‹#›</a:t>
            </a:fld>
            <a:endParaRPr lang="ru-RU"/>
          </a:p>
        </p:txBody>
      </p:sp>
    </p:spTree>
    <p:extLst>
      <p:ext uri="{BB962C8B-B14F-4D97-AF65-F5344CB8AC3E}">
        <p14:creationId xmlns:p14="http://schemas.microsoft.com/office/powerpoint/2010/main" val="1075565167"/>
      </p:ext>
    </p:extLst>
  </p:cSld>
  <p:clrMap bg1="lt1" tx1="dk1" bg2="lt2" tx2="dk2" accent1="accent1" accent2="accent2" accent3="accent3" accent4="accent4" accent5="accent5" accent6="accent6" hlink="hlink" folHlink="folHlink"/>
  <p:notesStyle>
    <a:lvl1pPr marL="0" algn="l" defTabSz="1136051" rtl="0" eaLnBrk="1" latinLnBrk="0" hangingPunct="1">
      <a:defRPr sz="1491" kern="1200">
        <a:solidFill>
          <a:schemeClr val="tx1"/>
        </a:solidFill>
        <a:latin typeface="+mn-lt"/>
        <a:ea typeface="+mn-ea"/>
        <a:cs typeface="+mn-cs"/>
      </a:defRPr>
    </a:lvl1pPr>
    <a:lvl2pPr marL="568025" algn="l" defTabSz="1136051" rtl="0" eaLnBrk="1" latinLnBrk="0" hangingPunct="1">
      <a:defRPr sz="1491" kern="1200">
        <a:solidFill>
          <a:schemeClr val="tx1"/>
        </a:solidFill>
        <a:latin typeface="+mn-lt"/>
        <a:ea typeface="+mn-ea"/>
        <a:cs typeface="+mn-cs"/>
      </a:defRPr>
    </a:lvl2pPr>
    <a:lvl3pPr marL="1136051" algn="l" defTabSz="1136051" rtl="0" eaLnBrk="1" latinLnBrk="0" hangingPunct="1">
      <a:defRPr sz="1491" kern="1200">
        <a:solidFill>
          <a:schemeClr val="tx1"/>
        </a:solidFill>
        <a:latin typeface="+mn-lt"/>
        <a:ea typeface="+mn-ea"/>
        <a:cs typeface="+mn-cs"/>
      </a:defRPr>
    </a:lvl3pPr>
    <a:lvl4pPr marL="1704076" algn="l" defTabSz="1136051" rtl="0" eaLnBrk="1" latinLnBrk="0" hangingPunct="1">
      <a:defRPr sz="1491" kern="1200">
        <a:solidFill>
          <a:schemeClr val="tx1"/>
        </a:solidFill>
        <a:latin typeface="+mn-lt"/>
        <a:ea typeface="+mn-ea"/>
        <a:cs typeface="+mn-cs"/>
      </a:defRPr>
    </a:lvl4pPr>
    <a:lvl5pPr marL="2272101" algn="l" defTabSz="1136051" rtl="0" eaLnBrk="1" latinLnBrk="0" hangingPunct="1">
      <a:defRPr sz="1491" kern="1200">
        <a:solidFill>
          <a:schemeClr val="tx1"/>
        </a:solidFill>
        <a:latin typeface="+mn-lt"/>
        <a:ea typeface="+mn-ea"/>
        <a:cs typeface="+mn-cs"/>
      </a:defRPr>
    </a:lvl5pPr>
    <a:lvl6pPr marL="2840126" algn="l" defTabSz="1136051" rtl="0" eaLnBrk="1" latinLnBrk="0" hangingPunct="1">
      <a:defRPr sz="1491" kern="1200">
        <a:solidFill>
          <a:schemeClr val="tx1"/>
        </a:solidFill>
        <a:latin typeface="+mn-lt"/>
        <a:ea typeface="+mn-ea"/>
        <a:cs typeface="+mn-cs"/>
      </a:defRPr>
    </a:lvl6pPr>
    <a:lvl7pPr marL="3408152" algn="l" defTabSz="1136051" rtl="0" eaLnBrk="1" latinLnBrk="0" hangingPunct="1">
      <a:defRPr sz="1491" kern="1200">
        <a:solidFill>
          <a:schemeClr val="tx1"/>
        </a:solidFill>
        <a:latin typeface="+mn-lt"/>
        <a:ea typeface="+mn-ea"/>
        <a:cs typeface="+mn-cs"/>
      </a:defRPr>
    </a:lvl7pPr>
    <a:lvl8pPr marL="3976177" algn="l" defTabSz="1136051" rtl="0" eaLnBrk="1" latinLnBrk="0" hangingPunct="1">
      <a:defRPr sz="1491" kern="1200">
        <a:solidFill>
          <a:schemeClr val="tx1"/>
        </a:solidFill>
        <a:latin typeface="+mn-lt"/>
        <a:ea typeface="+mn-ea"/>
        <a:cs typeface="+mn-cs"/>
      </a:defRPr>
    </a:lvl8pPr>
    <a:lvl9pPr marL="4544202" algn="l" defTabSz="1136051" rtl="0" eaLnBrk="1" latinLnBrk="0" hangingPunct="1">
      <a:defRPr sz="149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144BE56F-17B8-457B-8B98-85D3C39F186A}" type="slidenum">
              <a:rPr lang="ru-RU" smtClean="0"/>
              <a:t>2</a:t>
            </a:fld>
            <a:endParaRPr lang="ru-RU"/>
          </a:p>
        </p:txBody>
      </p:sp>
    </p:spTree>
    <p:extLst>
      <p:ext uri="{BB962C8B-B14F-4D97-AF65-F5344CB8AC3E}">
        <p14:creationId xmlns:p14="http://schemas.microsoft.com/office/powerpoint/2010/main" val="4078522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144BE56F-17B8-457B-8B98-85D3C39F186A}" type="slidenum">
              <a:rPr lang="ru-RU" smtClean="0"/>
              <a:t>8</a:t>
            </a:fld>
            <a:endParaRPr lang="ru-RU"/>
          </a:p>
        </p:txBody>
      </p:sp>
    </p:spTree>
    <p:extLst>
      <p:ext uri="{BB962C8B-B14F-4D97-AF65-F5344CB8AC3E}">
        <p14:creationId xmlns:p14="http://schemas.microsoft.com/office/powerpoint/2010/main" val="1616059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144BE56F-17B8-457B-8B98-85D3C39F186A}" type="slidenum">
              <a:rPr lang="ru-RU" smtClean="0"/>
              <a:t>14</a:t>
            </a:fld>
            <a:endParaRPr lang="ru-RU"/>
          </a:p>
        </p:txBody>
      </p:sp>
    </p:spTree>
    <p:extLst>
      <p:ext uri="{BB962C8B-B14F-4D97-AF65-F5344CB8AC3E}">
        <p14:creationId xmlns:p14="http://schemas.microsoft.com/office/powerpoint/2010/main" val="2328129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144BE56F-17B8-457B-8B98-85D3C39F186A}" type="slidenum">
              <a:rPr lang="ru-RU" smtClean="0"/>
              <a:t>18</a:t>
            </a:fld>
            <a:endParaRPr lang="ru-RU"/>
          </a:p>
        </p:txBody>
      </p:sp>
    </p:spTree>
    <p:extLst>
      <p:ext uri="{BB962C8B-B14F-4D97-AF65-F5344CB8AC3E}">
        <p14:creationId xmlns:p14="http://schemas.microsoft.com/office/powerpoint/2010/main" val="2661210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144BE56F-17B8-457B-8B98-85D3C39F186A}" type="slidenum">
              <a:rPr lang="ru-RU" smtClean="0"/>
              <a:t>20</a:t>
            </a:fld>
            <a:endParaRPr lang="ru-RU"/>
          </a:p>
        </p:txBody>
      </p:sp>
    </p:spTree>
    <p:extLst>
      <p:ext uri="{BB962C8B-B14F-4D97-AF65-F5344CB8AC3E}">
        <p14:creationId xmlns:p14="http://schemas.microsoft.com/office/powerpoint/2010/main" val="2551170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144BE56F-17B8-457B-8B98-85D3C39F186A}" type="slidenum">
              <a:rPr lang="ru-RU" smtClean="0"/>
              <a:t>32</a:t>
            </a:fld>
            <a:endParaRPr lang="ru-RU"/>
          </a:p>
        </p:txBody>
      </p:sp>
    </p:spTree>
    <p:extLst>
      <p:ext uri="{BB962C8B-B14F-4D97-AF65-F5344CB8AC3E}">
        <p14:creationId xmlns:p14="http://schemas.microsoft.com/office/powerpoint/2010/main" val="1235929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45997" y="809550"/>
            <a:ext cx="10046208" cy="4311091"/>
          </a:xfrm>
        </p:spPr>
        <p:txBody>
          <a:bodyPr anchor="b">
            <a:normAutofit/>
          </a:bodyPr>
          <a:lstStyle>
            <a:lvl1pPr algn="l">
              <a:lnSpc>
                <a:spcPct val="85000"/>
              </a:lnSpc>
              <a:defRPr sz="5759" baseline="0">
                <a:solidFill>
                  <a:schemeClr val="tx1"/>
                </a:solidFill>
              </a:defRPr>
            </a:lvl1pPr>
          </a:lstStyle>
          <a:p>
            <a:r>
              <a:rPr lang="ru-RU" smtClean="0"/>
              <a:t>Образец заголовка</a:t>
            </a:r>
            <a:endParaRPr lang="en-US" dirty="0"/>
          </a:p>
        </p:txBody>
      </p:sp>
      <p:sp>
        <p:nvSpPr>
          <p:cNvPr id="3" name="Subtitle 2"/>
          <p:cNvSpPr>
            <a:spLocks noGrp="1"/>
          </p:cNvSpPr>
          <p:nvPr>
            <p:ph type="subTitle" idx="1"/>
          </p:nvPr>
        </p:nvSpPr>
        <p:spPr>
          <a:xfrm>
            <a:off x="1345997" y="5120640"/>
            <a:ext cx="10046208" cy="1804416"/>
          </a:xfrm>
        </p:spPr>
        <p:txBody>
          <a:bodyPr>
            <a:normAutofit/>
          </a:bodyPr>
          <a:lstStyle>
            <a:lvl1pPr marL="0" indent="0" algn="l">
              <a:buNone/>
              <a:defRPr sz="1761" baseline="0">
                <a:solidFill>
                  <a:schemeClr val="tx1">
                    <a:lumMod val="75000"/>
                  </a:schemeClr>
                </a:solidFill>
              </a:defRPr>
            </a:lvl1pPr>
            <a:lvl2pPr marL="365748" indent="0" algn="ctr">
              <a:buNone/>
              <a:defRPr sz="1761"/>
            </a:lvl2pPr>
            <a:lvl3pPr marL="731496" indent="0" algn="ctr">
              <a:buNone/>
              <a:defRPr sz="1761"/>
            </a:lvl3pPr>
            <a:lvl4pPr marL="1097242" indent="0" algn="ctr">
              <a:buNone/>
              <a:defRPr sz="1600"/>
            </a:lvl4pPr>
            <a:lvl5pPr marL="1462990" indent="0" algn="ctr">
              <a:buNone/>
              <a:defRPr sz="1600"/>
            </a:lvl5pPr>
            <a:lvl6pPr marL="1828738" indent="0" algn="ctr">
              <a:buNone/>
              <a:defRPr sz="1600"/>
            </a:lvl6pPr>
            <a:lvl7pPr marL="2194486" indent="0" algn="ctr">
              <a:buNone/>
              <a:defRPr sz="1600"/>
            </a:lvl7pPr>
            <a:lvl8pPr marL="2560233" indent="0" algn="ctr">
              <a:buNone/>
              <a:defRPr sz="1600"/>
            </a:lvl8pPr>
            <a:lvl9pPr marL="2925981" indent="0" algn="ctr">
              <a:buNone/>
              <a:defRPr sz="16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6448FEB5-3650-4786-8DEE-DBDE1AF8070E}" type="datetime1">
              <a:rPr lang="ru-RU" smtClean="0"/>
              <a:t>01.07.2023</a:t>
            </a:fld>
            <a:endParaRPr lang="ru-RU"/>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ru-RU"/>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9F05448C-47A6-407F-9FDF-0EF96B96A918}" type="slidenum">
              <a:rPr lang="ru-RU" smtClean="0"/>
              <a:t>‹#›</a:t>
            </a:fld>
            <a:endParaRPr lang="ru-RU"/>
          </a:p>
        </p:txBody>
      </p:sp>
      <p:sp>
        <p:nvSpPr>
          <p:cNvPr id="7" name="Rectangle 6"/>
          <p:cNvSpPr/>
          <p:nvPr/>
        </p:nvSpPr>
        <p:spPr>
          <a:xfrm>
            <a:off x="0" y="0"/>
            <a:ext cx="487679" cy="7315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7578165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548C74BF-7893-447A-AF8F-553A3F009C9C}" type="datetime1">
              <a:rPr lang="ru-RU" smtClean="0"/>
              <a:t>01.07.2023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2402535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25285" y="406400"/>
            <a:ext cx="2641600" cy="6290734"/>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812805" y="406400"/>
            <a:ext cx="8249920" cy="6290734"/>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A2A50AFE-CA11-4743-A759-8AB92AAA81BD}" type="datetime1">
              <a:rPr lang="ru-RU" smtClean="0"/>
              <a:t>01.07.2023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1843456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03BF276F-6C12-410D-8060-4B0034CBD562}" type="datetime1">
              <a:rPr lang="ru-RU" smtClean="0"/>
              <a:t>01.07.2023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3835412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345997" y="809550"/>
            <a:ext cx="10046208" cy="4311091"/>
          </a:xfrm>
        </p:spPr>
        <p:txBody>
          <a:bodyPr anchor="b">
            <a:normAutofit/>
          </a:bodyPr>
          <a:lstStyle>
            <a:lvl1pPr>
              <a:lnSpc>
                <a:spcPct val="85000"/>
              </a:lnSpc>
              <a:defRPr sz="5759" b="0"/>
            </a:lvl1pPr>
          </a:lstStyle>
          <a:p>
            <a:r>
              <a:rPr lang="ru-RU" smtClean="0"/>
              <a:t>Образец заголовка</a:t>
            </a:r>
            <a:endParaRPr lang="en-US" dirty="0"/>
          </a:p>
        </p:txBody>
      </p:sp>
      <p:sp>
        <p:nvSpPr>
          <p:cNvPr id="3" name="Text Placeholder 2"/>
          <p:cNvSpPr>
            <a:spLocks noGrp="1"/>
          </p:cNvSpPr>
          <p:nvPr>
            <p:ph type="body" idx="1"/>
          </p:nvPr>
        </p:nvSpPr>
        <p:spPr>
          <a:xfrm>
            <a:off x="1345997" y="5120640"/>
            <a:ext cx="10046208" cy="1804416"/>
          </a:xfrm>
        </p:spPr>
        <p:txBody>
          <a:bodyPr anchor="t">
            <a:normAutofit/>
          </a:bodyPr>
          <a:lstStyle>
            <a:lvl1pPr marL="0" indent="0">
              <a:buNone/>
              <a:defRPr sz="1761">
                <a:solidFill>
                  <a:schemeClr val="tx1">
                    <a:lumMod val="65000"/>
                    <a:lumOff val="35000"/>
                  </a:schemeClr>
                </a:solidFill>
              </a:defRPr>
            </a:lvl1pPr>
            <a:lvl2pPr marL="365748" indent="0">
              <a:buNone/>
              <a:defRPr sz="1440">
                <a:solidFill>
                  <a:schemeClr val="tx1">
                    <a:tint val="75000"/>
                  </a:schemeClr>
                </a:solidFill>
              </a:defRPr>
            </a:lvl2pPr>
            <a:lvl3pPr marL="731496" indent="0">
              <a:buNone/>
              <a:defRPr sz="1280">
                <a:solidFill>
                  <a:schemeClr val="tx1">
                    <a:tint val="75000"/>
                  </a:schemeClr>
                </a:solidFill>
              </a:defRPr>
            </a:lvl3pPr>
            <a:lvl4pPr marL="1097242" indent="0">
              <a:buNone/>
              <a:defRPr sz="1120">
                <a:solidFill>
                  <a:schemeClr val="tx1">
                    <a:tint val="75000"/>
                  </a:schemeClr>
                </a:solidFill>
              </a:defRPr>
            </a:lvl4pPr>
            <a:lvl5pPr marL="1462990" indent="0">
              <a:buNone/>
              <a:defRPr sz="1120">
                <a:solidFill>
                  <a:schemeClr val="tx1">
                    <a:tint val="75000"/>
                  </a:schemeClr>
                </a:solidFill>
              </a:defRPr>
            </a:lvl5pPr>
            <a:lvl6pPr marL="1828738" indent="0">
              <a:buNone/>
              <a:defRPr sz="1120">
                <a:solidFill>
                  <a:schemeClr val="tx1">
                    <a:tint val="75000"/>
                  </a:schemeClr>
                </a:solidFill>
              </a:defRPr>
            </a:lvl6pPr>
            <a:lvl7pPr marL="2194486" indent="0">
              <a:buNone/>
              <a:defRPr sz="1120">
                <a:solidFill>
                  <a:schemeClr val="tx1">
                    <a:tint val="75000"/>
                  </a:schemeClr>
                </a:solidFill>
              </a:defRPr>
            </a:lvl7pPr>
            <a:lvl8pPr marL="2560233" indent="0">
              <a:buNone/>
              <a:defRPr sz="1120">
                <a:solidFill>
                  <a:schemeClr val="tx1">
                    <a:tint val="75000"/>
                  </a:schemeClr>
                </a:solidFill>
              </a:defRPr>
            </a:lvl8pPr>
            <a:lvl9pPr marL="2925981" indent="0">
              <a:buNone/>
              <a:defRPr sz="112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75F64CAD-A50F-4D4A-8121-C4231E1A42B1}" type="datetime1">
              <a:rPr lang="ru-RU" smtClean="0"/>
              <a:t>01.07.2023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F05448C-47A6-407F-9FDF-0EF96B96A918}" type="slidenum">
              <a:rPr lang="ru-RU" smtClean="0"/>
              <a:t>‹#›</a:t>
            </a:fld>
            <a:endParaRPr lang="ru-RU"/>
          </a:p>
        </p:txBody>
      </p:sp>
      <p:sp>
        <p:nvSpPr>
          <p:cNvPr id="7" name="Rectangle 6"/>
          <p:cNvSpPr/>
          <p:nvPr/>
        </p:nvSpPr>
        <p:spPr>
          <a:xfrm>
            <a:off x="0" y="0"/>
            <a:ext cx="487679" cy="7315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38092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1345997" y="1950725"/>
            <a:ext cx="4779264" cy="4641426"/>
          </a:xfrm>
        </p:spPr>
        <p:txBody>
          <a:bodyPr/>
          <a:lstStyle>
            <a:lvl1pPr>
              <a:defRPr sz="1440"/>
            </a:lvl1pPr>
            <a:lvl2pPr>
              <a:defRPr sz="1280"/>
            </a:lvl2pPr>
            <a:lvl3pPr>
              <a:defRPr sz="1120"/>
            </a:lvl3pPr>
            <a:lvl4pPr>
              <a:defRPr sz="1120"/>
            </a:lvl4pPr>
            <a:lvl5pPr>
              <a:defRPr sz="1120"/>
            </a:lvl5pPr>
            <a:lvl6pPr>
              <a:defRPr sz="1120"/>
            </a:lvl6pPr>
            <a:lvl7pPr>
              <a:defRPr sz="1120"/>
            </a:lvl7pPr>
            <a:lvl8pPr>
              <a:defRPr sz="1120"/>
            </a:lvl8pPr>
            <a:lvl9pPr>
              <a:defRPr sz="112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534913" y="1950725"/>
            <a:ext cx="4779264" cy="4641426"/>
          </a:xfrm>
        </p:spPr>
        <p:txBody>
          <a:bodyPr/>
          <a:lstStyle>
            <a:lvl1pPr>
              <a:defRPr sz="1440"/>
            </a:lvl1pPr>
            <a:lvl2pPr>
              <a:defRPr sz="1280"/>
            </a:lvl2pPr>
            <a:lvl3pPr>
              <a:defRPr sz="1120"/>
            </a:lvl3pPr>
            <a:lvl4pPr>
              <a:defRPr sz="1120"/>
            </a:lvl4pPr>
            <a:lvl5pPr>
              <a:defRPr sz="1120"/>
            </a:lvl5pPr>
            <a:lvl6pPr>
              <a:defRPr sz="1120"/>
            </a:lvl6pPr>
            <a:lvl7pPr>
              <a:defRPr sz="1120"/>
            </a:lvl7pPr>
            <a:lvl8pPr>
              <a:defRPr sz="1120"/>
            </a:lvl8pPr>
            <a:lvl9pPr>
              <a:defRPr sz="112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C10DE0C3-BA12-429E-BDF5-85CC022E5873}" type="datetime1">
              <a:rPr lang="ru-RU" smtClean="0"/>
              <a:t>01.07.2023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1937453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1345997" y="1827898"/>
            <a:ext cx="4779264" cy="780288"/>
          </a:xfrm>
        </p:spPr>
        <p:txBody>
          <a:bodyPr anchor="b">
            <a:normAutofit/>
          </a:bodyPr>
          <a:lstStyle>
            <a:lvl1pPr marL="0" indent="0">
              <a:spcBef>
                <a:spcPts val="0"/>
              </a:spcBef>
              <a:buNone/>
              <a:defRPr sz="1600" b="0">
                <a:solidFill>
                  <a:schemeClr val="tx2"/>
                </a:solidFill>
              </a:defRPr>
            </a:lvl1pPr>
            <a:lvl2pPr marL="365748" indent="0">
              <a:buNone/>
              <a:defRPr sz="1600" b="1"/>
            </a:lvl2pPr>
            <a:lvl3pPr marL="731496" indent="0">
              <a:buNone/>
              <a:defRPr sz="1440" b="1"/>
            </a:lvl3pPr>
            <a:lvl4pPr marL="1097242" indent="0">
              <a:buNone/>
              <a:defRPr sz="1280" b="1"/>
            </a:lvl4pPr>
            <a:lvl5pPr marL="1462990" indent="0">
              <a:buNone/>
              <a:defRPr sz="1280" b="1"/>
            </a:lvl5pPr>
            <a:lvl6pPr marL="1828738" indent="0">
              <a:buNone/>
              <a:defRPr sz="1280" b="1"/>
            </a:lvl6pPr>
            <a:lvl7pPr marL="2194486" indent="0">
              <a:buNone/>
              <a:defRPr sz="1280" b="1"/>
            </a:lvl7pPr>
            <a:lvl8pPr marL="2560233" indent="0">
              <a:buNone/>
              <a:defRPr sz="1280" b="1"/>
            </a:lvl8pPr>
            <a:lvl9pPr marL="2925981" indent="0">
              <a:buNone/>
              <a:defRPr sz="1280" b="1"/>
            </a:lvl9pPr>
          </a:lstStyle>
          <a:p>
            <a:pPr lvl="0"/>
            <a:r>
              <a:rPr lang="ru-RU" smtClean="0"/>
              <a:t>Образец текста</a:t>
            </a:r>
          </a:p>
        </p:txBody>
      </p:sp>
      <p:sp>
        <p:nvSpPr>
          <p:cNvPr id="4" name="Content Placeholder 3"/>
          <p:cNvSpPr>
            <a:spLocks noGrp="1"/>
          </p:cNvSpPr>
          <p:nvPr>
            <p:ph sz="half" idx="2"/>
          </p:nvPr>
        </p:nvSpPr>
        <p:spPr>
          <a:xfrm>
            <a:off x="1345997" y="2674720"/>
            <a:ext cx="4779264" cy="3908961"/>
          </a:xfrm>
        </p:spPr>
        <p:txBody>
          <a:bodyPr/>
          <a:lstStyle>
            <a:lvl1pPr>
              <a:defRPr sz="1440"/>
            </a:lvl1pPr>
            <a:lvl2pPr>
              <a:defRPr sz="1280"/>
            </a:lvl2pPr>
            <a:lvl3pPr>
              <a:defRPr sz="1120"/>
            </a:lvl3pPr>
            <a:lvl4pPr>
              <a:defRPr sz="1120"/>
            </a:lvl4pPr>
            <a:lvl5pPr>
              <a:defRPr sz="1120"/>
            </a:lvl5pPr>
            <a:lvl6pPr>
              <a:defRPr sz="1120"/>
            </a:lvl6pPr>
            <a:lvl7pPr>
              <a:defRPr sz="1120"/>
            </a:lvl7pPr>
            <a:lvl8pPr>
              <a:defRPr sz="1120"/>
            </a:lvl8pPr>
            <a:lvl9pPr>
              <a:defRPr sz="112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534913" y="1827898"/>
            <a:ext cx="4779264" cy="780288"/>
          </a:xfrm>
        </p:spPr>
        <p:txBody>
          <a:bodyPr anchor="b">
            <a:normAutofit/>
          </a:bodyPr>
          <a:lstStyle>
            <a:lvl1pPr marL="0" indent="0">
              <a:lnSpc>
                <a:spcPct val="95000"/>
              </a:lnSpc>
              <a:spcBef>
                <a:spcPts val="0"/>
              </a:spcBef>
              <a:buNone/>
              <a:defRPr lang="en-US" sz="1600" b="0" kern="1200" dirty="0">
                <a:solidFill>
                  <a:schemeClr val="tx2"/>
                </a:solidFill>
                <a:latin typeface="+mn-lt"/>
                <a:ea typeface="+mn-ea"/>
                <a:cs typeface="+mn-cs"/>
              </a:defRPr>
            </a:lvl1pPr>
            <a:lvl2pPr marL="365748" indent="0">
              <a:buNone/>
              <a:defRPr sz="1600" b="1"/>
            </a:lvl2pPr>
            <a:lvl3pPr marL="731496" indent="0">
              <a:buNone/>
              <a:defRPr sz="1440" b="1"/>
            </a:lvl3pPr>
            <a:lvl4pPr marL="1097242" indent="0">
              <a:buNone/>
              <a:defRPr sz="1280" b="1"/>
            </a:lvl4pPr>
            <a:lvl5pPr marL="1462990" indent="0">
              <a:buNone/>
              <a:defRPr sz="1280" b="1"/>
            </a:lvl5pPr>
            <a:lvl6pPr marL="1828738" indent="0">
              <a:buNone/>
              <a:defRPr sz="1280" b="1"/>
            </a:lvl6pPr>
            <a:lvl7pPr marL="2194486" indent="0">
              <a:buNone/>
              <a:defRPr sz="1280" b="1"/>
            </a:lvl7pPr>
            <a:lvl8pPr marL="2560233" indent="0">
              <a:buNone/>
              <a:defRPr sz="1280" b="1"/>
            </a:lvl8pPr>
            <a:lvl9pPr marL="2925981" indent="0">
              <a:buNone/>
              <a:defRPr sz="1280" b="1"/>
            </a:lvl9pPr>
          </a:lstStyle>
          <a:p>
            <a:pPr marL="0" lvl="0" indent="0" algn="l" defTabSz="731496" rtl="0" eaLnBrk="1" latinLnBrk="0" hangingPunct="1">
              <a:lnSpc>
                <a:spcPct val="90000"/>
              </a:lnSpc>
              <a:spcBef>
                <a:spcPts val="1600"/>
              </a:spcBef>
              <a:buFontTx/>
              <a:buNone/>
            </a:pPr>
            <a:r>
              <a:rPr lang="ru-RU" smtClean="0"/>
              <a:t>Образец текста</a:t>
            </a:r>
          </a:p>
        </p:txBody>
      </p:sp>
      <p:sp>
        <p:nvSpPr>
          <p:cNvPr id="6" name="Content Placeholder 5"/>
          <p:cNvSpPr>
            <a:spLocks noGrp="1"/>
          </p:cNvSpPr>
          <p:nvPr>
            <p:ph sz="quarter" idx="4"/>
          </p:nvPr>
        </p:nvSpPr>
        <p:spPr>
          <a:xfrm>
            <a:off x="6534913" y="2674720"/>
            <a:ext cx="4779264" cy="3908961"/>
          </a:xfrm>
        </p:spPr>
        <p:txBody>
          <a:bodyPr/>
          <a:lstStyle>
            <a:lvl1pPr>
              <a:defRPr sz="1440"/>
            </a:lvl1pPr>
            <a:lvl2pPr>
              <a:defRPr sz="1280"/>
            </a:lvl2pPr>
            <a:lvl3pPr>
              <a:defRPr sz="1120"/>
            </a:lvl3pPr>
            <a:lvl4pPr>
              <a:defRPr sz="1120"/>
            </a:lvl4pPr>
            <a:lvl5pPr>
              <a:defRPr sz="1120"/>
            </a:lvl5pPr>
            <a:lvl6pPr>
              <a:defRPr sz="1120"/>
            </a:lvl6pPr>
            <a:lvl7pPr>
              <a:defRPr sz="1120"/>
            </a:lvl7pPr>
            <a:lvl8pPr>
              <a:defRPr sz="1120"/>
            </a:lvl8pPr>
            <a:lvl9pPr>
              <a:defRPr sz="112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B4F0E870-87C3-4FA3-81B1-081880810D60}" type="datetime1">
              <a:rPr lang="ru-RU" smtClean="0"/>
              <a:t>01.07.2023</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3319120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0023F8A5-3BEE-4E0F-BC9F-B6C8EC3B0C15}" type="datetime1">
              <a:rPr lang="ru-RU" smtClean="0"/>
              <a:t>01.07.2023</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1075412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8F8140-818B-4405-87E1-CCB6959C11C8}" type="datetime1">
              <a:rPr lang="ru-RU" smtClean="0"/>
              <a:t>01.07.2023</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3274288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97332" y="487688"/>
            <a:ext cx="3413760" cy="1706877"/>
          </a:xfrm>
        </p:spPr>
        <p:txBody>
          <a:bodyPr anchor="b">
            <a:normAutofit/>
          </a:bodyPr>
          <a:lstStyle>
            <a:lvl1pPr>
              <a:defRPr sz="2559" b="0" baseline="0"/>
            </a:lvl1pPr>
          </a:lstStyle>
          <a:p>
            <a:r>
              <a:rPr lang="ru-RU" smtClean="0"/>
              <a:t>Образец заголовка</a:t>
            </a:r>
            <a:endParaRPr lang="en-US" dirty="0"/>
          </a:p>
        </p:txBody>
      </p:sp>
      <p:sp>
        <p:nvSpPr>
          <p:cNvPr id="3" name="Content Placeholder 2"/>
          <p:cNvSpPr>
            <a:spLocks noGrp="1"/>
          </p:cNvSpPr>
          <p:nvPr>
            <p:ph idx="1"/>
          </p:nvPr>
        </p:nvSpPr>
        <p:spPr>
          <a:xfrm>
            <a:off x="4804552" y="731520"/>
            <a:ext cx="6484338" cy="5852160"/>
          </a:xfrm>
        </p:spPr>
        <p:txBody>
          <a:bodyPr/>
          <a:lstStyle>
            <a:lvl1pPr>
              <a:defRPr sz="1600"/>
            </a:lvl1pPr>
            <a:lvl2pPr>
              <a:defRPr sz="1440"/>
            </a:lvl2pPr>
            <a:lvl3pPr>
              <a:defRPr sz="1280"/>
            </a:lvl3pPr>
            <a:lvl4pPr>
              <a:defRPr sz="1120"/>
            </a:lvl4pPr>
            <a:lvl5pPr>
              <a:defRPr sz="1120"/>
            </a:lvl5pPr>
            <a:lvl6pPr>
              <a:defRPr sz="1120"/>
            </a:lvl6pPr>
            <a:lvl7pPr>
              <a:defRPr sz="1120"/>
            </a:lvl7pPr>
            <a:lvl8pPr>
              <a:defRPr sz="1120"/>
            </a:lvl8pPr>
            <a:lvl9pPr>
              <a:defRPr sz="112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897332" y="2239722"/>
            <a:ext cx="3413760" cy="4064001"/>
          </a:xfrm>
        </p:spPr>
        <p:txBody>
          <a:bodyPr>
            <a:normAutofit/>
          </a:bodyPr>
          <a:lstStyle>
            <a:lvl1pPr marL="0" indent="0">
              <a:lnSpc>
                <a:spcPct val="114000"/>
              </a:lnSpc>
              <a:spcBef>
                <a:spcPts val="640"/>
              </a:spcBef>
              <a:buNone/>
              <a:defRPr sz="1039"/>
            </a:lvl1pPr>
            <a:lvl2pPr marL="365748" indent="0">
              <a:buNone/>
              <a:defRPr sz="959"/>
            </a:lvl2pPr>
            <a:lvl3pPr marL="731496" indent="0">
              <a:buNone/>
              <a:defRPr sz="801"/>
            </a:lvl3pPr>
            <a:lvl4pPr marL="1097242" indent="0">
              <a:buNone/>
              <a:defRPr sz="719"/>
            </a:lvl4pPr>
            <a:lvl5pPr marL="1462990" indent="0">
              <a:buNone/>
              <a:defRPr sz="719"/>
            </a:lvl5pPr>
            <a:lvl6pPr marL="1828738" indent="0">
              <a:buNone/>
              <a:defRPr sz="719"/>
            </a:lvl6pPr>
            <a:lvl7pPr marL="2194486" indent="0">
              <a:buNone/>
              <a:defRPr sz="719"/>
            </a:lvl7pPr>
            <a:lvl8pPr marL="2560233" indent="0">
              <a:buNone/>
              <a:defRPr sz="719"/>
            </a:lvl8pPr>
            <a:lvl9pPr marL="2925981" indent="0">
              <a:buNone/>
              <a:defRPr sz="719"/>
            </a:lvl9pPr>
          </a:lstStyle>
          <a:p>
            <a:pPr lvl="0"/>
            <a:r>
              <a:rPr lang="ru-RU" smtClean="0"/>
              <a:t>Образец текста</a:t>
            </a:r>
          </a:p>
        </p:txBody>
      </p:sp>
      <p:sp>
        <p:nvSpPr>
          <p:cNvPr id="5" name="Date Placeholder 4"/>
          <p:cNvSpPr>
            <a:spLocks noGrp="1"/>
          </p:cNvSpPr>
          <p:nvPr>
            <p:ph type="dt" sz="half" idx="10"/>
          </p:nvPr>
        </p:nvSpPr>
        <p:spPr/>
        <p:txBody>
          <a:bodyPr/>
          <a:lstStyle/>
          <a:p>
            <a:fld id="{E7D033F8-4B6D-4C49-9441-67F2A64AB387}" type="datetime1">
              <a:rPr lang="ru-RU" smtClean="0"/>
              <a:t>01.07.2023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4268818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8" name="Rectangle 7"/>
          <p:cNvSpPr/>
          <p:nvPr/>
        </p:nvSpPr>
        <p:spPr>
          <a:xfrm>
            <a:off x="2" y="5445760"/>
            <a:ext cx="12045695" cy="186944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75361" y="5608320"/>
            <a:ext cx="10647680" cy="975360"/>
          </a:xfrm>
        </p:spPr>
        <p:txBody>
          <a:bodyPr anchor="b">
            <a:normAutofit/>
          </a:bodyPr>
          <a:lstStyle>
            <a:lvl1pPr>
              <a:defRPr sz="2240" b="0">
                <a:solidFill>
                  <a:schemeClr val="bg1"/>
                </a:solidFill>
              </a:defRPr>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2" y="8"/>
            <a:ext cx="12045695" cy="5470851"/>
          </a:xfrm>
          <a:solidFill>
            <a:schemeClr val="accent1"/>
          </a:solidFill>
        </p:spPr>
        <p:txBody>
          <a:bodyPr anchor="t"/>
          <a:lstStyle>
            <a:lvl1pPr marL="0" indent="0">
              <a:buNone/>
              <a:defRPr sz="2559">
                <a:solidFill>
                  <a:schemeClr val="bg1"/>
                </a:solidFill>
              </a:defRPr>
            </a:lvl1pPr>
            <a:lvl2pPr marL="365748" indent="0">
              <a:buNone/>
              <a:defRPr sz="2240"/>
            </a:lvl2pPr>
            <a:lvl3pPr marL="731496" indent="0">
              <a:buNone/>
              <a:defRPr sz="1920"/>
            </a:lvl3pPr>
            <a:lvl4pPr marL="1097242" indent="0">
              <a:buNone/>
              <a:defRPr sz="1600"/>
            </a:lvl4pPr>
            <a:lvl5pPr marL="1462990" indent="0">
              <a:buNone/>
              <a:defRPr sz="1600"/>
            </a:lvl5pPr>
            <a:lvl6pPr marL="1828738" indent="0">
              <a:buNone/>
              <a:defRPr sz="1600"/>
            </a:lvl6pPr>
            <a:lvl7pPr marL="2194486" indent="0">
              <a:buNone/>
              <a:defRPr sz="1600"/>
            </a:lvl7pPr>
            <a:lvl8pPr marL="2560233" indent="0">
              <a:buNone/>
              <a:defRPr sz="1600"/>
            </a:lvl8pPr>
            <a:lvl9pPr marL="2925981"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975361" y="6515837"/>
            <a:ext cx="10647680" cy="636811"/>
          </a:xfrm>
        </p:spPr>
        <p:txBody>
          <a:bodyPr>
            <a:normAutofit/>
          </a:bodyPr>
          <a:lstStyle>
            <a:lvl1pPr marL="0" indent="0">
              <a:lnSpc>
                <a:spcPct val="100000"/>
              </a:lnSpc>
              <a:spcBef>
                <a:spcPts val="640"/>
              </a:spcBef>
              <a:buNone/>
              <a:defRPr sz="1039">
                <a:solidFill>
                  <a:schemeClr val="bg1">
                    <a:lumMod val="85000"/>
                  </a:schemeClr>
                </a:solidFill>
              </a:defRPr>
            </a:lvl1pPr>
            <a:lvl2pPr marL="365748" indent="0">
              <a:buNone/>
              <a:defRPr sz="959"/>
            </a:lvl2pPr>
            <a:lvl3pPr marL="731496" indent="0">
              <a:buNone/>
              <a:defRPr sz="801"/>
            </a:lvl3pPr>
            <a:lvl4pPr marL="1097242" indent="0">
              <a:buNone/>
              <a:defRPr sz="719"/>
            </a:lvl4pPr>
            <a:lvl5pPr marL="1462990" indent="0">
              <a:buNone/>
              <a:defRPr sz="719"/>
            </a:lvl5pPr>
            <a:lvl6pPr marL="1828738" indent="0">
              <a:buNone/>
              <a:defRPr sz="719"/>
            </a:lvl6pPr>
            <a:lvl7pPr marL="2194486" indent="0">
              <a:buNone/>
              <a:defRPr sz="719"/>
            </a:lvl7pPr>
            <a:lvl8pPr marL="2560233" indent="0">
              <a:buNone/>
              <a:defRPr sz="719"/>
            </a:lvl8pPr>
            <a:lvl9pPr marL="2925981" indent="0">
              <a:buNone/>
              <a:defRPr sz="719"/>
            </a:lvl9pPr>
          </a:lstStyle>
          <a:p>
            <a:pPr lvl="0"/>
            <a:r>
              <a:rPr lang="ru-RU" smtClean="0"/>
              <a:t>Образец текста</a:t>
            </a:r>
          </a:p>
        </p:txBody>
      </p:sp>
      <p:sp>
        <p:nvSpPr>
          <p:cNvPr id="5" name="Date Placeholder 4"/>
          <p:cNvSpPr>
            <a:spLocks noGrp="1"/>
          </p:cNvSpPr>
          <p:nvPr>
            <p:ph type="dt" sz="half" idx="10"/>
          </p:nvPr>
        </p:nvSpPr>
        <p:spPr/>
        <p:txBody>
          <a:bodyPr/>
          <a:lstStyle/>
          <a:p>
            <a:fld id="{175ABA81-7ECD-4147-AB5C-7C68924B0CC5}" type="datetime1">
              <a:rPr lang="ru-RU" smtClean="0"/>
              <a:t>01.07.2023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736143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2045696" y="0"/>
            <a:ext cx="975360" cy="73152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345997" y="390144"/>
            <a:ext cx="10338816" cy="1413934"/>
          </a:xfrm>
          <a:prstGeom prst="rect">
            <a:avLst/>
          </a:prstGeom>
        </p:spPr>
        <p:txBody>
          <a:bodyPr vert="horz" lIns="91440" tIns="45720" rIns="91440" bIns="45720" rtlCol="0" anchor="b">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1345997" y="1950725"/>
            <a:ext cx="9168384" cy="4641426"/>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rot="16200000">
            <a:off x="11517385" y="1065110"/>
            <a:ext cx="2031999" cy="389466"/>
          </a:xfrm>
          <a:prstGeom prst="rect">
            <a:avLst/>
          </a:prstGeom>
        </p:spPr>
        <p:txBody>
          <a:bodyPr vert="horz" lIns="91440" tIns="45720" rIns="91440" bIns="45720" rtlCol="0" anchor="ctr"/>
          <a:lstStyle>
            <a:lvl1pPr algn="r">
              <a:defRPr sz="841" b="0">
                <a:solidFill>
                  <a:schemeClr val="tx2">
                    <a:lumMod val="20000"/>
                    <a:lumOff val="80000"/>
                  </a:schemeClr>
                </a:solidFill>
              </a:defRPr>
            </a:lvl1pPr>
          </a:lstStyle>
          <a:p>
            <a:fld id="{3E3426B0-51CC-43B3-83B5-07F4BFF476FA}" type="datetime1">
              <a:rPr lang="ru-RU" smtClean="0"/>
              <a:t>01.07.2023</a:t>
            </a:fld>
            <a:endParaRPr lang="ru-RU"/>
          </a:p>
        </p:txBody>
      </p:sp>
      <p:sp>
        <p:nvSpPr>
          <p:cNvPr id="5" name="Footer Placeholder 4"/>
          <p:cNvSpPr>
            <a:spLocks noGrp="1"/>
          </p:cNvSpPr>
          <p:nvPr>
            <p:ph type="ftr" sz="quarter" idx="3"/>
          </p:nvPr>
        </p:nvSpPr>
        <p:spPr>
          <a:xfrm rot="16200000">
            <a:off x="10623296" y="4316310"/>
            <a:ext cx="3820160" cy="389466"/>
          </a:xfrm>
          <a:prstGeom prst="rect">
            <a:avLst/>
          </a:prstGeom>
        </p:spPr>
        <p:txBody>
          <a:bodyPr vert="horz" lIns="91440" tIns="45720" rIns="91440" bIns="45720" rtlCol="0" anchor="ctr"/>
          <a:lstStyle>
            <a:lvl1pPr algn="l">
              <a:defRPr sz="841">
                <a:solidFill>
                  <a:schemeClr val="tx2">
                    <a:lumMod val="20000"/>
                    <a:lumOff val="80000"/>
                  </a:schemeClr>
                </a:solidFill>
              </a:defRPr>
            </a:lvl1pPr>
          </a:lstStyle>
          <a:p>
            <a:endParaRPr lang="ru-RU"/>
          </a:p>
        </p:txBody>
      </p:sp>
      <p:sp>
        <p:nvSpPr>
          <p:cNvPr id="6" name="Slide Number Placeholder 5"/>
          <p:cNvSpPr>
            <a:spLocks noGrp="1"/>
          </p:cNvSpPr>
          <p:nvPr>
            <p:ph type="sldNum" sz="quarter" idx="4"/>
          </p:nvPr>
        </p:nvSpPr>
        <p:spPr>
          <a:xfrm>
            <a:off x="12045696" y="6583688"/>
            <a:ext cx="975360" cy="633307"/>
          </a:xfrm>
          <a:prstGeom prst="rect">
            <a:avLst/>
          </a:prstGeom>
        </p:spPr>
        <p:txBody>
          <a:bodyPr vert="horz" lIns="45720" tIns="45720" rIns="45720" bIns="45720" rtlCol="0" anchor="ctr">
            <a:normAutofit/>
          </a:bodyPr>
          <a:lstStyle>
            <a:lvl1pPr algn="ctr">
              <a:defRPr sz="2880">
                <a:solidFill>
                  <a:schemeClr val="tx2">
                    <a:lumMod val="60000"/>
                    <a:lumOff val="40000"/>
                  </a:schemeClr>
                </a:solidFill>
              </a:defRPr>
            </a:lvl1pPr>
          </a:lstStyle>
          <a:p>
            <a:fld id="{9F05448C-47A6-407F-9FDF-0EF96B96A918}" type="slidenum">
              <a:rPr lang="ru-RU" smtClean="0"/>
              <a:t>‹#›</a:t>
            </a:fld>
            <a:endParaRPr lang="ru-RU"/>
          </a:p>
        </p:txBody>
      </p:sp>
    </p:spTree>
    <p:extLst>
      <p:ext uri="{BB962C8B-B14F-4D97-AF65-F5344CB8AC3E}">
        <p14:creationId xmlns:p14="http://schemas.microsoft.com/office/powerpoint/2010/main" val="4001133058"/>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Lst>
  <p:hf hdr="0" ftr="0" dt="0"/>
  <p:txStyles>
    <p:titleStyle>
      <a:lvl1pPr algn="l" defTabSz="731496" rtl="0" eaLnBrk="1" latinLnBrk="0" hangingPunct="1">
        <a:lnSpc>
          <a:spcPct val="90000"/>
        </a:lnSpc>
        <a:spcBef>
          <a:spcPct val="0"/>
        </a:spcBef>
        <a:buNone/>
        <a:defRPr sz="3520" kern="1200" spc="-40" baseline="0">
          <a:solidFill>
            <a:schemeClr val="tx1"/>
          </a:solidFill>
          <a:latin typeface="+mj-lt"/>
          <a:ea typeface="+mj-ea"/>
          <a:cs typeface="+mj-cs"/>
        </a:defRPr>
      </a:lvl1pPr>
    </p:titleStyle>
    <p:bodyStyle>
      <a:lvl1pPr marL="146300" indent="-146300" algn="l" defTabSz="731496" rtl="0" eaLnBrk="1" latinLnBrk="0" hangingPunct="1">
        <a:lnSpc>
          <a:spcPct val="95000"/>
        </a:lnSpc>
        <a:spcBef>
          <a:spcPts val="1120"/>
        </a:spcBef>
        <a:spcAft>
          <a:spcPts val="161"/>
        </a:spcAft>
        <a:buClr>
          <a:schemeClr val="accent1"/>
        </a:buClr>
        <a:buSzPct val="80000"/>
        <a:buFont typeface="Arial" pitchFamily="34" charset="0"/>
        <a:buChar char="•"/>
        <a:defRPr sz="1440" kern="1200" spc="9" baseline="0">
          <a:solidFill>
            <a:schemeClr val="tx1"/>
          </a:solidFill>
          <a:latin typeface="+mn-lt"/>
          <a:ea typeface="+mn-ea"/>
          <a:cs typeface="+mn-cs"/>
        </a:defRPr>
      </a:lvl1pPr>
      <a:lvl2pPr marL="365748" indent="-146300" algn="l" defTabSz="731496" rtl="0" eaLnBrk="1" latinLnBrk="0" hangingPunct="1">
        <a:lnSpc>
          <a:spcPct val="90000"/>
        </a:lnSpc>
        <a:spcBef>
          <a:spcPts val="240"/>
        </a:spcBef>
        <a:spcAft>
          <a:spcPts val="240"/>
        </a:spcAft>
        <a:buClr>
          <a:schemeClr val="accent1"/>
        </a:buClr>
        <a:buFont typeface="Wingdings 2" pitchFamily="18" charset="2"/>
        <a:buChar char=""/>
        <a:defRPr sz="1280" kern="1200">
          <a:solidFill>
            <a:schemeClr val="tx1">
              <a:lumMod val="85000"/>
              <a:lumOff val="15000"/>
            </a:schemeClr>
          </a:solidFill>
          <a:latin typeface="+mn-lt"/>
          <a:ea typeface="+mn-ea"/>
          <a:cs typeface="+mn-cs"/>
        </a:defRPr>
      </a:lvl2pPr>
      <a:lvl3pPr marL="585196" indent="-146300"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3pPr>
      <a:lvl4pPr marL="804644" indent="-146300"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4pPr>
      <a:lvl5pPr marL="1024094" indent="-146300"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5pPr>
      <a:lvl6pPr marL="1279957" indent="-182874"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6pPr>
      <a:lvl7pPr marL="1519948" indent="-182874"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7pPr>
      <a:lvl8pPr marL="1759941" indent="-182874"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8pPr>
      <a:lvl9pPr marL="1999932" indent="-182874"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9pPr>
    </p:bodyStyle>
    <p:otherStyle>
      <a:defPPr>
        <a:defRPr lang="en-US"/>
      </a:defPPr>
      <a:lvl1pPr marL="0" algn="l" defTabSz="731496" rtl="0" eaLnBrk="1" latinLnBrk="0" hangingPunct="1">
        <a:defRPr sz="1440" kern="1200">
          <a:solidFill>
            <a:schemeClr val="tx1"/>
          </a:solidFill>
          <a:latin typeface="+mn-lt"/>
          <a:ea typeface="+mn-ea"/>
          <a:cs typeface="+mn-cs"/>
        </a:defRPr>
      </a:lvl1pPr>
      <a:lvl2pPr marL="365748" algn="l" defTabSz="731496" rtl="0" eaLnBrk="1" latinLnBrk="0" hangingPunct="1">
        <a:defRPr sz="1440" kern="1200">
          <a:solidFill>
            <a:schemeClr val="tx1"/>
          </a:solidFill>
          <a:latin typeface="+mn-lt"/>
          <a:ea typeface="+mn-ea"/>
          <a:cs typeface="+mn-cs"/>
        </a:defRPr>
      </a:lvl2pPr>
      <a:lvl3pPr marL="731496" algn="l" defTabSz="731496" rtl="0" eaLnBrk="1" latinLnBrk="0" hangingPunct="1">
        <a:defRPr sz="1440" kern="1200">
          <a:solidFill>
            <a:schemeClr val="tx1"/>
          </a:solidFill>
          <a:latin typeface="+mn-lt"/>
          <a:ea typeface="+mn-ea"/>
          <a:cs typeface="+mn-cs"/>
        </a:defRPr>
      </a:lvl3pPr>
      <a:lvl4pPr marL="1097242" algn="l" defTabSz="731496" rtl="0" eaLnBrk="1" latinLnBrk="0" hangingPunct="1">
        <a:defRPr sz="1440" kern="1200">
          <a:solidFill>
            <a:schemeClr val="tx1"/>
          </a:solidFill>
          <a:latin typeface="+mn-lt"/>
          <a:ea typeface="+mn-ea"/>
          <a:cs typeface="+mn-cs"/>
        </a:defRPr>
      </a:lvl4pPr>
      <a:lvl5pPr marL="1462990" algn="l" defTabSz="731496" rtl="0" eaLnBrk="1" latinLnBrk="0" hangingPunct="1">
        <a:defRPr sz="1440" kern="1200">
          <a:solidFill>
            <a:schemeClr val="tx1"/>
          </a:solidFill>
          <a:latin typeface="+mn-lt"/>
          <a:ea typeface="+mn-ea"/>
          <a:cs typeface="+mn-cs"/>
        </a:defRPr>
      </a:lvl5pPr>
      <a:lvl6pPr marL="1828738" algn="l" defTabSz="731496" rtl="0" eaLnBrk="1" latinLnBrk="0" hangingPunct="1">
        <a:defRPr sz="1440" kern="1200">
          <a:solidFill>
            <a:schemeClr val="tx1"/>
          </a:solidFill>
          <a:latin typeface="+mn-lt"/>
          <a:ea typeface="+mn-ea"/>
          <a:cs typeface="+mn-cs"/>
        </a:defRPr>
      </a:lvl6pPr>
      <a:lvl7pPr marL="2194486" algn="l" defTabSz="731496" rtl="0" eaLnBrk="1" latinLnBrk="0" hangingPunct="1">
        <a:defRPr sz="1440" kern="1200">
          <a:solidFill>
            <a:schemeClr val="tx1"/>
          </a:solidFill>
          <a:latin typeface="+mn-lt"/>
          <a:ea typeface="+mn-ea"/>
          <a:cs typeface="+mn-cs"/>
        </a:defRPr>
      </a:lvl7pPr>
      <a:lvl8pPr marL="2560233" algn="l" defTabSz="731496" rtl="0" eaLnBrk="1" latinLnBrk="0" hangingPunct="1">
        <a:defRPr sz="1440" kern="1200">
          <a:solidFill>
            <a:schemeClr val="tx1"/>
          </a:solidFill>
          <a:latin typeface="+mn-lt"/>
          <a:ea typeface="+mn-ea"/>
          <a:cs typeface="+mn-cs"/>
        </a:defRPr>
      </a:lvl8pPr>
      <a:lvl9pPr marL="2925981" algn="l" defTabSz="731496" rtl="0" eaLnBrk="1" latinLnBrk="0" hangingPunct="1">
        <a:defRPr sz="14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memorisecodead/BeastExample/tree/main/Examples/HTTPServer"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emorisecodead/BeastExample/blob/main/Examples/Benchmark/main.cpp"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memorisecodead/BeastExample/blob/main/Examples/HTTPRequests/HTTPExample.hpp"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memorisecodead/BeastExample/blob/main/Examples/HTTPRequests/HTTPExample.hpp"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github.com/memorisecodead/BeastExample/blob/main/Examples/RESTAPI/RESTAPIExample.hpp"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github.com/memorisecodead/BeastExample/blob/main/Examples/RESTAPI/RESTAPIExample.hpp"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github.com/memorisecodead/BeastExample/blob/main/Examples/RESTAPI/RESTAPIExample.hpp"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github.com/memorisecodead/BeastExample/blob/main/Examples/RESTAPI/RESTAPIExample.hpp" TargetMode="Externa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memorisecodead/BeastExample/blob/main/Examples/RESTFulAPI/RESTFulAPIExample.hpp"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hyperlink" Target="https://github.com/memorisecodead/BeastExample/blob/main/Examples/RESTFulAPI/RESTFulAPIExample.hpp"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github.com/memorisecodead/BeastExample/blob/main/Examples/RESTFulAPI/RESTFulAPIExample.hpp"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hyperlink" Target="https://ru.wikipedia.org/wiki/Asio_(%D0%91%D0%B8%D0%B1%D0%BB%D0%B8%D0%BE%D1%82%D0%B5%D0%BA%D0%B0_C++)" TargetMode="External"/><Relationship Id="rId2" Type="http://schemas.openxmlformats.org/officeDocument/2006/relationships/hyperlink" Target="https://en.wikipedia.org/wiki/OSI_model"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en.wikipedia.org/wiki/Protocol_stack"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github.com/memorisecodead/BeastExample/blob/main/Examples/RESTFulAPI/RESTFulAPIExample.hpp" TargetMode="Externa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s://github.com/f1nal3/Juniorgram" TargetMode="External"/><Relationship Id="rId7" Type="http://schemas.openxmlformats.org/officeDocument/2006/relationships/hyperlink" Target="https://github.com/memorisecodead/BeastExample"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hyperlink" Target="https://github.com/boostorg/beast" TargetMode="External"/><Relationship Id="rId10" Type="http://schemas.openxmlformats.org/officeDocument/2006/relationships/image" Target="../media/image34.png"/><Relationship Id="rId4" Type="http://schemas.openxmlformats.org/officeDocument/2006/relationships/image" Target="../media/image31.png"/><Relationship Id="rId9" Type="http://schemas.openxmlformats.org/officeDocument/2006/relationships/hyperlink" Target="https://github.com/memorisecodead"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memorisecodead/BeastExample/blob/main/Examples/ASIO/ASIOExample.hpp"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4719544" y="1907001"/>
            <a:ext cx="3093704" cy="830997"/>
          </a:xfrm>
          <a:prstGeom prst="rect">
            <a:avLst/>
          </a:prstGeom>
          <a:effectLst>
            <a:outerShdw blurRad="50800" dist="38100" dir="5400000" algn="t" rotWithShape="0">
              <a:prstClr val="black">
                <a:alpha val="40000"/>
              </a:prstClr>
            </a:outerShdw>
          </a:effectLst>
        </p:spPr>
        <p:txBody>
          <a:bodyPr wrap="square">
            <a:spAutoFit/>
          </a:bodyPr>
          <a:lstStyle/>
          <a:p>
            <a:pPr algn="ctr"/>
            <a:r>
              <a:rPr lang="en-US" sz="4800" dirty="0">
                <a:ln w="0"/>
                <a:effectLst>
                  <a:outerShdw blurRad="38100" dist="19050" dir="2700000" algn="tl" rotWithShape="0">
                    <a:schemeClr val="dk1">
                      <a:alpha val="40000"/>
                    </a:schemeClr>
                  </a:outerShdw>
                </a:effectLst>
                <a:latin typeface="Street Threat" panose="02000500000000000000" pitchFamily="2" charset="0"/>
              </a:rPr>
              <a:t>BOOST::BEAST</a:t>
            </a:r>
            <a:endParaRPr lang="ru-RU" sz="4800" dirty="0">
              <a:ln w="0"/>
              <a:effectLst>
                <a:outerShdw blurRad="38100" dist="19050" dir="2700000" algn="tl" rotWithShape="0">
                  <a:schemeClr val="dk1">
                    <a:alpha val="40000"/>
                  </a:schemeClr>
                </a:outerShdw>
              </a:effectLst>
              <a:latin typeface="Arial Nova Cond Light" panose="020B0306020202020204" pitchFamily="34" charset="0"/>
            </a:endParaRPr>
          </a:p>
        </p:txBody>
      </p:sp>
      <p:sp>
        <p:nvSpPr>
          <p:cNvPr id="6" name="Прямоугольник 5"/>
          <p:cNvSpPr/>
          <p:nvPr/>
        </p:nvSpPr>
        <p:spPr>
          <a:xfrm>
            <a:off x="5501926" y="2719533"/>
            <a:ext cx="1528944" cy="830997"/>
          </a:xfrm>
          <a:prstGeom prst="rect">
            <a:avLst/>
          </a:prstGeom>
          <a:effectLst>
            <a:outerShdw blurRad="50800" dist="38100" dir="5400000" algn="t" rotWithShape="0">
              <a:prstClr val="black">
                <a:alpha val="40000"/>
              </a:prstClr>
            </a:outerShdw>
          </a:effectLst>
        </p:spPr>
        <p:txBody>
          <a:bodyPr wrap="none">
            <a:spAutoFit/>
          </a:bodyPr>
          <a:lstStyle/>
          <a:p>
            <a:pPr algn="ctr"/>
            <a:r>
              <a:rPr lang="en-US" sz="4800" dirty="0">
                <a:ln w="0"/>
                <a:effectLst>
                  <a:outerShdw blurRad="38100" dist="19050" dir="2700000" algn="tl" rotWithShape="0">
                    <a:schemeClr val="dk1">
                      <a:alpha val="40000"/>
                    </a:schemeClr>
                  </a:outerShdw>
                </a:effectLst>
                <a:latin typeface="Street Threat" panose="02000500000000000000" pitchFamily="2" charset="0"/>
              </a:rPr>
              <a:t>REST API</a:t>
            </a:r>
            <a:endParaRPr lang="ru-RU" sz="4800" dirty="0">
              <a:ln w="0"/>
              <a:effectLst>
                <a:outerShdw blurRad="38100" dist="19050" dir="2700000" algn="tl" rotWithShape="0">
                  <a:schemeClr val="dk1">
                    <a:alpha val="40000"/>
                  </a:schemeClr>
                </a:outerShdw>
              </a:effectLst>
              <a:latin typeface="Arial Nova Cond Light" panose="020B0306020202020204" pitchFamily="34" charset="0"/>
            </a:endParaRPr>
          </a:p>
        </p:txBody>
      </p:sp>
      <p:sp>
        <p:nvSpPr>
          <p:cNvPr id="8" name="Прямоугольник 7"/>
          <p:cNvSpPr/>
          <p:nvPr/>
        </p:nvSpPr>
        <p:spPr>
          <a:xfrm>
            <a:off x="5074087" y="3532063"/>
            <a:ext cx="2384627" cy="830997"/>
          </a:xfrm>
          <a:prstGeom prst="rect">
            <a:avLst/>
          </a:prstGeom>
          <a:effectLst>
            <a:outerShdw blurRad="50800" dist="38100" dir="5400000" algn="t" rotWithShape="0">
              <a:prstClr val="black">
                <a:alpha val="40000"/>
              </a:prstClr>
            </a:outerShdw>
          </a:effectLst>
        </p:spPr>
        <p:txBody>
          <a:bodyPr wrap="none">
            <a:spAutoFit/>
          </a:bodyPr>
          <a:lstStyle/>
          <a:p>
            <a:pPr algn="ctr"/>
            <a:r>
              <a:rPr lang="en-US" sz="4800" dirty="0">
                <a:ln w="0"/>
                <a:effectLst>
                  <a:outerShdw blurRad="38100" dist="19050" dir="2700000" algn="tl" rotWithShape="0">
                    <a:schemeClr val="dk1">
                      <a:alpha val="40000"/>
                    </a:schemeClr>
                  </a:outerShdw>
                </a:effectLst>
                <a:latin typeface="Street Threat" panose="02000500000000000000" pitchFamily="2" charset="0"/>
              </a:rPr>
              <a:t>USING IN C</a:t>
            </a:r>
            <a:r>
              <a:rPr lang="ru-RU" sz="4800" dirty="0">
                <a:ln w="0"/>
                <a:effectLst>
                  <a:outerShdw blurRad="38100" dist="19050" dir="2700000" algn="tl" rotWithShape="0">
                    <a:schemeClr val="dk1">
                      <a:alpha val="40000"/>
                    </a:schemeClr>
                  </a:outerShdw>
                </a:effectLst>
                <a:latin typeface="Street Threat" panose="02000500000000000000" pitchFamily="2" charset="0"/>
              </a:rPr>
              <a:t>++</a:t>
            </a:r>
            <a:endParaRPr lang="ru-RU" sz="4800" dirty="0">
              <a:ln w="0"/>
              <a:effectLst>
                <a:outerShdw blurRad="38100" dist="19050" dir="2700000" algn="tl" rotWithShape="0">
                  <a:schemeClr val="dk1">
                    <a:alpha val="40000"/>
                  </a:schemeClr>
                </a:outerShdw>
              </a:effectLst>
              <a:latin typeface="Arial Nova Cond Light" panose="020B0306020202020204" pitchFamily="34" charset="0"/>
            </a:endParaRPr>
          </a:p>
        </p:txBody>
      </p:sp>
      <p:pic>
        <p:nvPicPr>
          <p:cNvPr id="9" name="Рисунок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1088" y="1404388"/>
            <a:ext cx="5923528" cy="5923528"/>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34740518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756102" y="409321"/>
            <a:ext cx="101258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BEAST</a:t>
            </a:r>
          </a:p>
        </p:txBody>
      </p:sp>
      <p:sp>
        <p:nvSpPr>
          <p:cNvPr id="5" name="Прямоугольник 4"/>
          <p:cNvSpPr/>
          <p:nvPr/>
        </p:nvSpPr>
        <p:spPr>
          <a:xfrm>
            <a:off x="762514" y="1548861"/>
            <a:ext cx="4876800" cy="2308324"/>
          </a:xfrm>
          <a:prstGeom prst="rect">
            <a:avLst/>
          </a:prstGeom>
        </p:spPr>
        <p:txBody>
          <a:bodyPr>
            <a:spAutoFit/>
          </a:bodyPr>
          <a:lstStyle/>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Ease of </a:t>
            </a:r>
            <a:r>
              <a:rPr lang="en-US" sz="24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use</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High performance</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Multithreading support</a:t>
            </a: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Multi-protocol support</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Cross-platform</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Extensibility</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pic>
        <p:nvPicPr>
          <p:cNvPr id="11" name="Рисунок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4110" y="0"/>
            <a:ext cx="7195278" cy="7315200"/>
          </a:xfrm>
          <a:prstGeom prst="rect">
            <a:avLst/>
          </a:prstGeom>
        </p:spPr>
      </p:pic>
      <p:sp>
        <p:nvSpPr>
          <p:cNvPr id="3" name="Номер слайда 2"/>
          <p:cNvSpPr>
            <a:spLocks noGrp="1"/>
          </p:cNvSpPr>
          <p:nvPr>
            <p:ph type="sldNum" sz="quarter" idx="12"/>
          </p:nvPr>
        </p:nvSpPr>
        <p:spPr/>
        <p:txBody>
          <a:bodyPr/>
          <a:lstStyle/>
          <a:p>
            <a:fld id="{9F05448C-47A6-407F-9FDF-0EF96B96A918}" type="slidenum">
              <a:rPr lang="ru-RU" smtClean="0"/>
              <a:pPr/>
              <a:t>10</a:t>
            </a:fld>
            <a:endParaRPr lang="ru-RU" dirty="0"/>
          </a:p>
        </p:txBody>
      </p:sp>
      <p:sp>
        <p:nvSpPr>
          <p:cNvPr id="2" name="Прямоугольник 1"/>
          <p:cNvSpPr/>
          <p:nvPr/>
        </p:nvSpPr>
        <p:spPr>
          <a:xfrm>
            <a:off x="762514" y="4037764"/>
            <a:ext cx="6502400" cy="2308324"/>
          </a:xfrm>
          <a:prstGeom prst="rect">
            <a:avLst/>
          </a:prstGeom>
        </p:spPr>
        <p:txBody>
          <a:bodyPr>
            <a:spAutoFit/>
          </a:bodyPr>
          <a:lstStyle/>
          <a:p>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Beast supports the following versions of the HTTP protocol:</a:t>
            </a:r>
          </a:p>
          <a:p>
            <a:endPar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HTTP/1.0</a:t>
            </a: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HTTP/1.1</a:t>
            </a: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HTTP/2</a:t>
            </a:r>
          </a:p>
        </p:txBody>
      </p:sp>
    </p:spTree>
    <p:extLst>
      <p:ext uri="{BB962C8B-B14F-4D97-AF65-F5344CB8AC3E}">
        <p14:creationId xmlns:p14="http://schemas.microsoft.com/office/powerpoint/2010/main" val="21120793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11</a:t>
            </a:fld>
            <a:endParaRPr lang="ru-RU"/>
          </a:p>
        </p:txBody>
      </p:sp>
      <p:sp>
        <p:nvSpPr>
          <p:cNvPr id="5" name="Прямоугольник 4"/>
          <p:cNvSpPr/>
          <p:nvPr/>
        </p:nvSpPr>
        <p:spPr>
          <a:xfrm>
            <a:off x="691448" y="159941"/>
            <a:ext cx="101258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BEAST</a:t>
            </a:r>
          </a:p>
        </p:txBody>
      </p:sp>
      <p:sp>
        <p:nvSpPr>
          <p:cNvPr id="6" name="Прямоугольник 5"/>
          <p:cNvSpPr/>
          <p:nvPr/>
        </p:nvSpPr>
        <p:spPr>
          <a:xfrm>
            <a:off x="653783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https://github.com/memorisecodead/BeastExample/tree/main/Examples/HTTPServer</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3" name="Прямоугольник 2"/>
          <p:cNvSpPr/>
          <p:nvPr/>
        </p:nvSpPr>
        <p:spPr>
          <a:xfrm>
            <a:off x="691448" y="929382"/>
            <a:ext cx="11425382" cy="5693866"/>
          </a:xfrm>
          <a:prstGeom prst="rect">
            <a:avLst/>
          </a:prstGeom>
        </p:spPr>
        <p:txBody>
          <a:bodyPr wrap="square">
            <a:spAutoFit/>
          </a:bodyPr>
          <a:lstStyle/>
          <a:p>
            <a:r>
              <a:rPr lang="en-US" sz="1400" b="1" dirty="0" err="1">
                <a:solidFill>
                  <a:schemeClr val="bg1"/>
                </a:solidFill>
                <a:latin typeface="Cascadia Code" panose="020B0609020000020004" pitchFamily="49" charset="0"/>
                <a:cs typeface="Cascadia Code" panose="020B0609020000020004" pitchFamily="49" charset="0"/>
              </a:rPr>
              <a:t>Boost.Beast</a:t>
            </a:r>
            <a:r>
              <a:rPr lang="en-US" sz="1400" b="1" dirty="0">
                <a:solidFill>
                  <a:schemeClr val="bg1"/>
                </a:solidFill>
                <a:latin typeface="Cascadia Code" panose="020B0609020000020004" pitchFamily="49" charset="0"/>
                <a:cs typeface="Cascadia Code" panose="020B0609020000020004" pitchFamily="49" charset="0"/>
              </a:rPr>
              <a:t> provides many methods and classes for working with network protocols in C++. Some of the most commonly used methods in </a:t>
            </a:r>
            <a:r>
              <a:rPr lang="en-US" sz="1400" b="1" dirty="0" err="1">
                <a:solidFill>
                  <a:schemeClr val="bg1"/>
                </a:solidFill>
                <a:latin typeface="Cascadia Code" panose="020B0609020000020004" pitchFamily="49" charset="0"/>
                <a:cs typeface="Cascadia Code" panose="020B0609020000020004" pitchFamily="49" charset="0"/>
              </a:rPr>
              <a:t>Boost.Beast</a:t>
            </a:r>
            <a:r>
              <a:rPr lang="en-US" sz="1400" b="1" dirty="0">
                <a:solidFill>
                  <a:schemeClr val="bg1"/>
                </a:solidFill>
                <a:latin typeface="Cascadia Code" panose="020B0609020000020004" pitchFamily="49" charset="0"/>
                <a:cs typeface="Cascadia Code" panose="020B0609020000020004" pitchFamily="49" charset="0"/>
              </a:rPr>
              <a:t> are</a:t>
            </a:r>
            <a:r>
              <a:rPr lang="en-US" sz="1400" b="1" dirty="0" smtClean="0">
                <a:solidFill>
                  <a:schemeClr val="bg1"/>
                </a:solidFill>
                <a:latin typeface="Cascadia Code" panose="020B0609020000020004" pitchFamily="49" charset="0"/>
                <a:cs typeface="Cascadia Code" panose="020B0609020000020004" pitchFamily="49" charset="0"/>
              </a:rPr>
              <a:t>:</a:t>
            </a:r>
            <a:r>
              <a:rPr lang="en-US" sz="1400" b="1" dirty="0">
                <a:solidFill>
                  <a:schemeClr val="bg1"/>
                </a:solidFill>
                <a:latin typeface="Cascadia Code" panose="020B0609020000020004" pitchFamily="49" charset="0"/>
                <a:cs typeface="Cascadia Code" panose="020B0609020000020004" pitchFamily="49" charset="0"/>
              </a:rPr>
              <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smtClean="0">
                <a:solidFill>
                  <a:srgbClr val="92D050"/>
                </a:solidFill>
                <a:latin typeface="Cascadia Code" panose="020B0609020000020004" pitchFamily="49" charset="0"/>
                <a:cs typeface="Cascadia Code" panose="020B0609020000020004" pitchFamily="49" charset="0"/>
              </a:rPr>
              <a:t>http</a:t>
            </a:r>
            <a:r>
              <a:rPr lang="en-US" sz="1400" b="1" dirty="0">
                <a:solidFill>
                  <a:srgbClr val="92D050"/>
                </a:solidFill>
                <a:latin typeface="Cascadia Code" panose="020B0609020000020004" pitchFamily="49" charset="0"/>
                <a:cs typeface="Cascadia Code" panose="020B0609020000020004" pitchFamily="49" charset="0"/>
              </a:rPr>
              <a:t>::request</a:t>
            </a:r>
            <a:r>
              <a:rPr lang="en-US" sz="1400" b="1" dirty="0">
                <a:solidFill>
                  <a:schemeClr val="bg1"/>
                </a:solidFill>
                <a:latin typeface="Cascadia Code" panose="020B0609020000020004" pitchFamily="49" charset="0"/>
                <a:cs typeface="Cascadia Code" panose="020B0609020000020004" pitchFamily="49" charset="0"/>
              </a:rPr>
              <a:t> and </a:t>
            </a:r>
            <a:r>
              <a:rPr lang="en-US" sz="1400" b="1" dirty="0">
                <a:solidFill>
                  <a:srgbClr val="92D050"/>
                </a:solidFill>
                <a:latin typeface="Cascadia Code" panose="020B0609020000020004" pitchFamily="49" charset="0"/>
                <a:cs typeface="Cascadia Code" panose="020B0609020000020004" pitchFamily="49" charset="0"/>
              </a:rPr>
              <a:t>http::response</a:t>
            </a:r>
            <a:r>
              <a:rPr lang="en-US" sz="1400" b="1" dirty="0">
                <a:solidFill>
                  <a:schemeClr val="bg1"/>
                </a:solidFill>
                <a:latin typeface="Cascadia Code" panose="020B0609020000020004" pitchFamily="49" charset="0"/>
                <a:cs typeface="Cascadia Code" panose="020B0609020000020004" pitchFamily="49" charset="0"/>
              </a:rPr>
              <a:t>: classes for representing HTTP requests and responses, respectively</a:t>
            </a:r>
            <a:r>
              <a:rPr lang="en-US" sz="1400" b="1" dirty="0" smtClean="0">
                <a:solidFill>
                  <a:schemeClr val="bg1"/>
                </a:solidFill>
                <a:latin typeface="Cascadia Code" panose="020B0609020000020004" pitchFamily="49" charset="0"/>
                <a:cs typeface="Cascadia Code" panose="020B0609020000020004" pitchFamily="49" charset="0"/>
              </a:rPr>
              <a:t>.</a:t>
            </a:r>
            <a:r>
              <a:rPr lang="en-US" sz="1400" b="1" dirty="0">
                <a:solidFill>
                  <a:schemeClr val="bg1"/>
                </a:solidFill>
                <a:latin typeface="Cascadia Code" panose="020B0609020000020004" pitchFamily="49" charset="0"/>
                <a:cs typeface="Cascadia Code" panose="020B0609020000020004" pitchFamily="49" charset="0"/>
              </a:rPr>
              <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smtClean="0">
                <a:solidFill>
                  <a:srgbClr val="92D050"/>
                </a:solidFill>
                <a:latin typeface="Cascadia Code" panose="020B0609020000020004" pitchFamily="49" charset="0"/>
                <a:cs typeface="Cascadia Code" panose="020B0609020000020004" pitchFamily="49" charset="0"/>
              </a:rPr>
              <a:t>http</a:t>
            </a:r>
            <a:r>
              <a:rPr lang="en-US" sz="1400" b="1" dirty="0">
                <a:solidFill>
                  <a:srgbClr val="92D050"/>
                </a:solidFill>
                <a:latin typeface="Cascadia Code" panose="020B0609020000020004" pitchFamily="49" charset="0"/>
                <a:cs typeface="Cascadia Code" panose="020B0609020000020004" pitchFamily="49" charset="0"/>
              </a:rPr>
              <a:t>::write </a:t>
            </a:r>
            <a:r>
              <a:rPr lang="en-US" sz="1400" b="1" dirty="0">
                <a:solidFill>
                  <a:schemeClr val="bg1"/>
                </a:solidFill>
                <a:latin typeface="Cascadia Code" panose="020B0609020000020004" pitchFamily="49" charset="0"/>
                <a:cs typeface="Cascadia Code" panose="020B0609020000020004" pitchFamily="49" charset="0"/>
              </a:rPr>
              <a:t>and </a:t>
            </a:r>
            <a:r>
              <a:rPr lang="en-US" sz="1400" b="1" dirty="0">
                <a:solidFill>
                  <a:srgbClr val="92D050"/>
                </a:solidFill>
                <a:latin typeface="Cascadia Code" panose="020B0609020000020004" pitchFamily="49" charset="0"/>
                <a:cs typeface="Cascadia Code" panose="020B0609020000020004" pitchFamily="49" charset="0"/>
              </a:rPr>
              <a:t>http::read</a:t>
            </a:r>
            <a:r>
              <a:rPr lang="en-US" sz="1400" b="1" dirty="0">
                <a:solidFill>
                  <a:schemeClr val="bg1"/>
                </a:solidFill>
                <a:latin typeface="Cascadia Code" panose="020B0609020000020004" pitchFamily="49" charset="0"/>
                <a:cs typeface="Cascadia Code" panose="020B0609020000020004" pitchFamily="49" charset="0"/>
              </a:rPr>
              <a:t>: functions for writing and reading HTTP requests and responses respectively</a:t>
            </a:r>
            <a:r>
              <a:rPr lang="en-US" sz="1400" b="1" dirty="0" smtClean="0">
                <a:solidFill>
                  <a:schemeClr val="bg1"/>
                </a:solidFill>
                <a:latin typeface="Cascadia Code" panose="020B0609020000020004" pitchFamily="49" charset="0"/>
                <a:cs typeface="Cascadia Code" panose="020B0609020000020004" pitchFamily="49" charset="0"/>
              </a:rPr>
              <a:t>.</a:t>
            </a:r>
            <a:r>
              <a:rPr lang="en-US" sz="1400" b="1" dirty="0">
                <a:solidFill>
                  <a:schemeClr val="bg1"/>
                </a:solidFill>
                <a:latin typeface="Cascadia Code" panose="020B0609020000020004" pitchFamily="49" charset="0"/>
                <a:cs typeface="Cascadia Code" panose="020B0609020000020004" pitchFamily="49" charset="0"/>
              </a:rPr>
              <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smtClean="0">
                <a:solidFill>
                  <a:srgbClr val="92D050"/>
                </a:solidFill>
                <a:latin typeface="Cascadia Code" panose="020B0609020000020004" pitchFamily="49" charset="0"/>
                <a:cs typeface="Cascadia Code" panose="020B0609020000020004" pitchFamily="49" charset="0"/>
              </a:rPr>
              <a:t>http</a:t>
            </a:r>
            <a:r>
              <a:rPr lang="en-US" sz="1400" b="1" dirty="0">
                <a:solidFill>
                  <a:srgbClr val="92D050"/>
                </a:solidFill>
                <a:latin typeface="Cascadia Code" panose="020B0609020000020004" pitchFamily="49" charset="0"/>
                <a:cs typeface="Cascadia Code" panose="020B0609020000020004" pitchFamily="49" charset="0"/>
              </a:rPr>
              <a:t>::async_write </a:t>
            </a:r>
            <a:r>
              <a:rPr lang="en-US" sz="1400" b="1" dirty="0">
                <a:solidFill>
                  <a:schemeClr val="bg1"/>
                </a:solidFill>
                <a:latin typeface="Cascadia Code" panose="020B0609020000020004" pitchFamily="49" charset="0"/>
                <a:cs typeface="Cascadia Code" panose="020B0609020000020004" pitchFamily="49" charset="0"/>
              </a:rPr>
              <a:t>and </a:t>
            </a:r>
            <a:r>
              <a:rPr lang="en-US" sz="1400" b="1" dirty="0">
                <a:solidFill>
                  <a:srgbClr val="92D050"/>
                </a:solidFill>
                <a:latin typeface="Cascadia Code" panose="020B0609020000020004" pitchFamily="49" charset="0"/>
                <a:cs typeface="Cascadia Code" panose="020B0609020000020004" pitchFamily="49" charset="0"/>
              </a:rPr>
              <a:t>http::async_read</a:t>
            </a:r>
            <a:r>
              <a:rPr lang="en-US" sz="1400" b="1" dirty="0">
                <a:solidFill>
                  <a:schemeClr val="bg1"/>
                </a:solidFill>
                <a:latin typeface="Cascadia Code" panose="020B0609020000020004" pitchFamily="49" charset="0"/>
                <a:cs typeface="Cascadia Code" panose="020B0609020000020004" pitchFamily="49" charset="0"/>
              </a:rPr>
              <a:t>: asynchronous analogues of http::write and http::read</a:t>
            </a:r>
            <a:r>
              <a:rPr lang="en-US" sz="1400" b="1" dirty="0" smtClean="0">
                <a:solidFill>
                  <a:schemeClr val="bg1"/>
                </a:solidFill>
                <a:latin typeface="Cascadia Code" panose="020B0609020000020004" pitchFamily="49" charset="0"/>
                <a:cs typeface="Cascadia Code" panose="020B0609020000020004" pitchFamily="49" charset="0"/>
              </a:rPr>
              <a:t>.</a:t>
            </a:r>
            <a:r>
              <a:rPr lang="en-US" sz="1400" b="1" dirty="0">
                <a:solidFill>
                  <a:schemeClr val="bg1"/>
                </a:solidFill>
                <a:latin typeface="Cascadia Code" panose="020B0609020000020004" pitchFamily="49" charset="0"/>
                <a:cs typeface="Cascadia Code" panose="020B0609020000020004" pitchFamily="49" charset="0"/>
              </a:rPr>
              <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err="1" smtClean="0">
                <a:solidFill>
                  <a:srgbClr val="92D050"/>
                </a:solidFill>
                <a:latin typeface="Cascadia Code" panose="020B0609020000020004" pitchFamily="49" charset="0"/>
                <a:cs typeface="Cascadia Code" panose="020B0609020000020004" pitchFamily="49" charset="0"/>
              </a:rPr>
              <a:t>websocket</a:t>
            </a:r>
            <a:r>
              <a:rPr lang="en-US" sz="1400" b="1" dirty="0">
                <a:solidFill>
                  <a:srgbClr val="92D050"/>
                </a:solidFill>
                <a:latin typeface="Cascadia Code" panose="020B0609020000020004" pitchFamily="49" charset="0"/>
                <a:cs typeface="Cascadia Code" panose="020B0609020000020004" pitchFamily="49" charset="0"/>
              </a:rPr>
              <a:t>::stream</a:t>
            </a:r>
            <a:r>
              <a:rPr lang="en-US" sz="1400" b="1" dirty="0">
                <a:solidFill>
                  <a:schemeClr val="bg1"/>
                </a:solidFill>
                <a:latin typeface="Cascadia Code" panose="020B0609020000020004" pitchFamily="49" charset="0"/>
                <a:cs typeface="Cascadia Code" panose="020B0609020000020004" pitchFamily="49" charset="0"/>
              </a:rPr>
              <a:t>: class for working with </a:t>
            </a:r>
            <a:r>
              <a:rPr lang="en-US" sz="1400" b="1" dirty="0" err="1">
                <a:solidFill>
                  <a:schemeClr val="bg1"/>
                </a:solidFill>
                <a:latin typeface="Cascadia Code" panose="020B0609020000020004" pitchFamily="49" charset="0"/>
                <a:cs typeface="Cascadia Code" panose="020B0609020000020004" pitchFamily="49" charset="0"/>
              </a:rPr>
              <a:t>WebSocket</a:t>
            </a:r>
            <a:r>
              <a:rPr lang="en-US" sz="1400" b="1" dirty="0">
                <a:solidFill>
                  <a:schemeClr val="bg1"/>
                </a:solidFill>
                <a:latin typeface="Cascadia Code" panose="020B0609020000020004" pitchFamily="49" charset="0"/>
                <a:cs typeface="Cascadia Code" panose="020B0609020000020004" pitchFamily="49" charset="0"/>
              </a:rPr>
              <a:t> protocol</a:t>
            </a:r>
            <a:r>
              <a:rPr lang="en-US" sz="1400" b="1" dirty="0" smtClean="0">
                <a:solidFill>
                  <a:schemeClr val="bg1"/>
                </a:solidFill>
                <a:latin typeface="Cascadia Code" panose="020B0609020000020004" pitchFamily="49" charset="0"/>
                <a:cs typeface="Cascadia Code" panose="020B0609020000020004" pitchFamily="49" charset="0"/>
              </a:rPr>
              <a:t>.</a:t>
            </a:r>
            <a:r>
              <a:rPr lang="en-US" sz="1400" b="1" dirty="0">
                <a:solidFill>
                  <a:schemeClr val="bg1"/>
                </a:solidFill>
                <a:latin typeface="Cascadia Code" panose="020B0609020000020004" pitchFamily="49" charset="0"/>
                <a:cs typeface="Cascadia Code" panose="020B0609020000020004" pitchFamily="49" charset="0"/>
              </a:rPr>
              <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err="1" smtClean="0">
                <a:solidFill>
                  <a:srgbClr val="92D050"/>
                </a:solidFill>
                <a:latin typeface="Cascadia Code" panose="020B0609020000020004" pitchFamily="49" charset="0"/>
                <a:cs typeface="Cascadia Code" panose="020B0609020000020004" pitchFamily="49" charset="0"/>
              </a:rPr>
              <a:t>websocket</a:t>
            </a:r>
            <a:r>
              <a:rPr lang="en-US" sz="1400" b="1" dirty="0">
                <a:solidFill>
                  <a:srgbClr val="92D050"/>
                </a:solidFill>
                <a:latin typeface="Cascadia Code" panose="020B0609020000020004" pitchFamily="49" charset="0"/>
                <a:cs typeface="Cascadia Code" panose="020B0609020000020004" pitchFamily="49" charset="0"/>
              </a:rPr>
              <a:t>::</a:t>
            </a:r>
            <a:r>
              <a:rPr lang="en-US" sz="1400" b="1" dirty="0" err="1">
                <a:solidFill>
                  <a:srgbClr val="92D050"/>
                </a:solidFill>
                <a:latin typeface="Cascadia Code" panose="020B0609020000020004" pitchFamily="49" charset="0"/>
                <a:cs typeface="Cascadia Code" panose="020B0609020000020004" pitchFamily="49" charset="0"/>
              </a:rPr>
              <a:t>async_write</a:t>
            </a:r>
            <a:r>
              <a:rPr lang="en-US" sz="1400" b="1" dirty="0">
                <a:solidFill>
                  <a:srgbClr val="92D050"/>
                </a:solidFill>
                <a:latin typeface="Cascadia Code" panose="020B0609020000020004" pitchFamily="49" charset="0"/>
                <a:cs typeface="Cascadia Code" panose="020B0609020000020004" pitchFamily="49" charset="0"/>
              </a:rPr>
              <a:t> and </a:t>
            </a:r>
            <a:r>
              <a:rPr lang="en-US" sz="1400" b="1" dirty="0" err="1">
                <a:solidFill>
                  <a:srgbClr val="92D050"/>
                </a:solidFill>
                <a:latin typeface="Cascadia Code" panose="020B0609020000020004" pitchFamily="49" charset="0"/>
                <a:cs typeface="Cascadia Code" panose="020B0609020000020004" pitchFamily="49" charset="0"/>
              </a:rPr>
              <a:t>websocket</a:t>
            </a:r>
            <a:r>
              <a:rPr lang="en-US" sz="1400" b="1" dirty="0">
                <a:solidFill>
                  <a:srgbClr val="92D050"/>
                </a:solidFill>
                <a:latin typeface="Cascadia Code" panose="020B0609020000020004" pitchFamily="49" charset="0"/>
                <a:cs typeface="Cascadia Code" panose="020B0609020000020004" pitchFamily="49" charset="0"/>
              </a:rPr>
              <a:t>::</a:t>
            </a:r>
            <a:r>
              <a:rPr lang="en-US" sz="1400" b="1" dirty="0" err="1">
                <a:solidFill>
                  <a:srgbClr val="92D050"/>
                </a:solidFill>
                <a:latin typeface="Cascadia Code" panose="020B0609020000020004" pitchFamily="49" charset="0"/>
                <a:cs typeface="Cascadia Code" panose="020B0609020000020004" pitchFamily="49" charset="0"/>
              </a:rPr>
              <a:t>async_read</a:t>
            </a:r>
            <a:r>
              <a:rPr lang="en-US" sz="1400" b="1" dirty="0">
                <a:solidFill>
                  <a:schemeClr val="bg1"/>
                </a:solidFill>
                <a:latin typeface="Cascadia Code" panose="020B0609020000020004" pitchFamily="49" charset="0"/>
                <a:cs typeface="Cascadia Code" panose="020B0609020000020004" pitchFamily="49" charset="0"/>
              </a:rPr>
              <a:t>: asynchronous methods for sending and reading messages through the </a:t>
            </a:r>
            <a:r>
              <a:rPr lang="en-US" sz="1400" b="1" dirty="0" err="1">
                <a:solidFill>
                  <a:schemeClr val="bg1"/>
                </a:solidFill>
                <a:latin typeface="Cascadia Code" panose="020B0609020000020004" pitchFamily="49" charset="0"/>
                <a:cs typeface="Cascadia Code" panose="020B0609020000020004" pitchFamily="49" charset="0"/>
              </a:rPr>
              <a:t>WebSocket</a:t>
            </a:r>
            <a:r>
              <a:rPr lang="en-US" sz="1400" b="1" dirty="0">
                <a:solidFill>
                  <a:schemeClr val="bg1"/>
                </a:solidFill>
                <a:latin typeface="Cascadia Code" panose="020B0609020000020004" pitchFamily="49" charset="0"/>
                <a:cs typeface="Cascadia Code" panose="020B0609020000020004" pitchFamily="49" charset="0"/>
              </a:rPr>
              <a:t> protocol</a:t>
            </a:r>
            <a:r>
              <a:rPr lang="en-US" sz="1400" b="1" dirty="0" smtClean="0">
                <a:solidFill>
                  <a:schemeClr val="bg1"/>
                </a:solidFill>
                <a:latin typeface="Cascadia Code" panose="020B0609020000020004" pitchFamily="49" charset="0"/>
                <a:cs typeface="Cascadia Code" panose="020B0609020000020004" pitchFamily="49" charset="0"/>
              </a:rPr>
              <a:t>.</a:t>
            </a:r>
            <a:r>
              <a:rPr lang="en-US" sz="1400" b="1" dirty="0">
                <a:solidFill>
                  <a:schemeClr val="bg1"/>
                </a:solidFill>
                <a:latin typeface="Cascadia Code" panose="020B0609020000020004" pitchFamily="49" charset="0"/>
                <a:cs typeface="Cascadia Code" panose="020B0609020000020004" pitchFamily="49" charset="0"/>
              </a:rPr>
              <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err="1" smtClean="0">
                <a:solidFill>
                  <a:srgbClr val="92D050"/>
                </a:solidFill>
                <a:latin typeface="Cascadia Code" panose="020B0609020000020004" pitchFamily="49" charset="0"/>
                <a:cs typeface="Cascadia Code" panose="020B0609020000020004" pitchFamily="49" charset="0"/>
              </a:rPr>
              <a:t>ssl</a:t>
            </a:r>
            <a:r>
              <a:rPr lang="en-US" sz="1400" b="1" dirty="0">
                <a:solidFill>
                  <a:srgbClr val="92D050"/>
                </a:solidFill>
                <a:latin typeface="Cascadia Code" panose="020B0609020000020004" pitchFamily="49" charset="0"/>
                <a:cs typeface="Cascadia Code" panose="020B0609020000020004" pitchFamily="49" charset="0"/>
              </a:rPr>
              <a:t>::context</a:t>
            </a:r>
            <a:r>
              <a:rPr lang="en-US" sz="1400" b="1" dirty="0">
                <a:solidFill>
                  <a:schemeClr val="bg1"/>
                </a:solidFill>
                <a:latin typeface="Cascadia Code" panose="020B0609020000020004" pitchFamily="49" charset="0"/>
                <a:cs typeface="Cascadia Code" panose="020B0609020000020004" pitchFamily="49" charset="0"/>
              </a:rPr>
              <a:t>: class for configuring SSL/TLS connections</a:t>
            </a:r>
            <a:r>
              <a:rPr lang="en-US" sz="1400" b="1" dirty="0" smtClean="0">
                <a:solidFill>
                  <a:schemeClr val="bg1"/>
                </a:solidFill>
                <a:latin typeface="Cascadia Code" panose="020B0609020000020004" pitchFamily="49" charset="0"/>
                <a:cs typeface="Cascadia Code" panose="020B0609020000020004" pitchFamily="49" charset="0"/>
              </a:rPr>
              <a:t>.</a:t>
            </a:r>
            <a:r>
              <a:rPr lang="en-US" sz="1400" b="1" dirty="0">
                <a:solidFill>
                  <a:schemeClr val="bg1"/>
                </a:solidFill>
                <a:latin typeface="Cascadia Code" panose="020B0609020000020004" pitchFamily="49" charset="0"/>
                <a:cs typeface="Cascadia Code" panose="020B0609020000020004" pitchFamily="49" charset="0"/>
              </a:rPr>
              <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err="1" smtClean="0">
                <a:solidFill>
                  <a:srgbClr val="92D050"/>
                </a:solidFill>
                <a:latin typeface="Cascadia Code" panose="020B0609020000020004" pitchFamily="49" charset="0"/>
                <a:cs typeface="Cascadia Code" panose="020B0609020000020004" pitchFamily="49" charset="0"/>
              </a:rPr>
              <a:t>ssl</a:t>
            </a:r>
            <a:r>
              <a:rPr lang="en-US" sz="1400" b="1" dirty="0">
                <a:solidFill>
                  <a:srgbClr val="92D050"/>
                </a:solidFill>
                <a:latin typeface="Cascadia Code" panose="020B0609020000020004" pitchFamily="49" charset="0"/>
                <a:cs typeface="Cascadia Code" panose="020B0609020000020004" pitchFamily="49" charset="0"/>
              </a:rPr>
              <a:t>::stream</a:t>
            </a:r>
            <a:r>
              <a:rPr lang="en-US" sz="1400" b="1" dirty="0">
                <a:solidFill>
                  <a:schemeClr val="bg1"/>
                </a:solidFill>
                <a:latin typeface="Cascadia Code" panose="020B0609020000020004" pitchFamily="49" charset="0"/>
                <a:cs typeface="Cascadia Code" panose="020B0609020000020004" pitchFamily="49" charset="0"/>
              </a:rPr>
              <a:t>: class for working with secured SSL/TLS connections</a:t>
            </a:r>
            <a:r>
              <a:rPr lang="en-US" sz="1400" b="1" dirty="0" smtClean="0">
                <a:solidFill>
                  <a:schemeClr val="bg1"/>
                </a:solidFill>
                <a:latin typeface="Cascadia Code" panose="020B0609020000020004" pitchFamily="49" charset="0"/>
                <a:cs typeface="Cascadia Code" panose="020B0609020000020004" pitchFamily="49" charset="0"/>
              </a:rPr>
              <a:t>.</a:t>
            </a:r>
            <a:r>
              <a:rPr lang="en-US" sz="1400" b="1" dirty="0">
                <a:solidFill>
                  <a:schemeClr val="bg1"/>
                </a:solidFill>
                <a:latin typeface="Cascadia Code" panose="020B0609020000020004" pitchFamily="49" charset="0"/>
                <a:cs typeface="Cascadia Code" panose="020B0609020000020004" pitchFamily="49" charset="0"/>
              </a:rPr>
              <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rgbClr val="92D050"/>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err="1" smtClean="0">
                <a:solidFill>
                  <a:srgbClr val="92D050"/>
                </a:solidFill>
                <a:latin typeface="Cascadia Code" panose="020B0609020000020004" pitchFamily="49" charset="0"/>
                <a:cs typeface="Cascadia Code" panose="020B0609020000020004" pitchFamily="49" charset="0"/>
              </a:rPr>
              <a:t>tcp</a:t>
            </a:r>
            <a:r>
              <a:rPr lang="en-US" sz="1400" b="1" dirty="0">
                <a:solidFill>
                  <a:srgbClr val="92D050"/>
                </a:solidFill>
                <a:latin typeface="Cascadia Code" panose="020B0609020000020004" pitchFamily="49" charset="0"/>
                <a:cs typeface="Cascadia Code" panose="020B0609020000020004" pitchFamily="49" charset="0"/>
              </a:rPr>
              <a:t>::socket</a:t>
            </a:r>
            <a:r>
              <a:rPr lang="en-US" sz="1400" b="1" dirty="0">
                <a:solidFill>
                  <a:schemeClr val="bg1"/>
                </a:solidFill>
                <a:latin typeface="Cascadia Code" panose="020B0609020000020004" pitchFamily="49" charset="0"/>
                <a:cs typeface="Cascadia Code" panose="020B0609020000020004" pitchFamily="49" charset="0"/>
              </a:rPr>
              <a:t>: class for working with TCP </a:t>
            </a:r>
            <a:r>
              <a:rPr lang="en-US" sz="1400" b="1" dirty="0" smtClean="0">
                <a:solidFill>
                  <a:schemeClr val="bg1"/>
                </a:solidFill>
                <a:latin typeface="Cascadia Code" panose="020B0609020000020004" pitchFamily="49" charset="0"/>
                <a:cs typeface="Cascadia Code" panose="020B0609020000020004" pitchFamily="49" charset="0"/>
              </a:rPr>
              <a:t>sockets.</a:t>
            </a:r>
            <a:r>
              <a:rPr lang="en-US" sz="1400" b="1" dirty="0">
                <a:solidFill>
                  <a:schemeClr val="bg1"/>
                </a:solidFill>
                <a:latin typeface="Cascadia Code" panose="020B0609020000020004" pitchFamily="49" charset="0"/>
                <a:cs typeface="Cascadia Code" panose="020B0609020000020004" pitchFamily="49" charset="0"/>
              </a:rPr>
              <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err="1" smtClean="0">
                <a:solidFill>
                  <a:srgbClr val="92D050"/>
                </a:solidFill>
                <a:latin typeface="Cascadia Code" panose="020B0609020000020004" pitchFamily="49" charset="0"/>
                <a:cs typeface="Cascadia Code" panose="020B0609020000020004" pitchFamily="49" charset="0"/>
              </a:rPr>
              <a:t>tcp</a:t>
            </a:r>
            <a:r>
              <a:rPr lang="en-US" sz="1400" b="1" dirty="0">
                <a:solidFill>
                  <a:srgbClr val="92D050"/>
                </a:solidFill>
                <a:latin typeface="Cascadia Code" panose="020B0609020000020004" pitchFamily="49" charset="0"/>
                <a:cs typeface="Cascadia Code" panose="020B0609020000020004" pitchFamily="49" charset="0"/>
              </a:rPr>
              <a:t>::acceptor</a:t>
            </a:r>
            <a:r>
              <a:rPr lang="en-US" sz="1400" b="1" dirty="0">
                <a:solidFill>
                  <a:schemeClr val="bg1"/>
                </a:solidFill>
                <a:latin typeface="Cascadia Code" panose="020B0609020000020004" pitchFamily="49" charset="0"/>
                <a:cs typeface="Cascadia Code" panose="020B0609020000020004" pitchFamily="49" charset="0"/>
              </a:rPr>
              <a:t>: class for listening for incoming connections on TCP socket.</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err="1" smtClean="0">
                <a:solidFill>
                  <a:srgbClr val="92D050"/>
                </a:solidFill>
                <a:latin typeface="Cascadia Code" panose="020B0609020000020004" pitchFamily="49" charset="0"/>
                <a:cs typeface="Cascadia Code" panose="020B0609020000020004" pitchFamily="49" charset="0"/>
              </a:rPr>
              <a:t>streambuf</a:t>
            </a:r>
            <a:r>
              <a:rPr lang="en-US" sz="1400" b="1" dirty="0">
                <a:solidFill>
                  <a:schemeClr val="bg1"/>
                </a:solidFill>
                <a:latin typeface="Cascadia Code" panose="020B0609020000020004" pitchFamily="49" charset="0"/>
                <a:cs typeface="Cascadia Code" panose="020B0609020000020004" pitchFamily="49" charset="0"/>
              </a:rPr>
              <a:t>: a class for buffering data input/output.</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chemeClr val="bg1"/>
              </a:solidFill>
              <a:latin typeface="Cascadia Code" panose="020B0609020000020004" pitchFamily="49" charset="0"/>
              <a:cs typeface="Cascadia Code" panose="020B0609020000020004" pitchFamily="49" charset="0"/>
            </a:endParaRPr>
          </a:p>
          <a:p>
            <a:r>
              <a:rPr lang="en-US" sz="1400" b="1" dirty="0" smtClean="0">
                <a:solidFill>
                  <a:schemeClr val="bg1"/>
                </a:solidFill>
                <a:latin typeface="Cascadia Code" panose="020B0609020000020004" pitchFamily="49" charset="0"/>
                <a:cs typeface="Cascadia Code" panose="020B0609020000020004" pitchFamily="49" charset="0"/>
              </a:rPr>
              <a:t>This </a:t>
            </a:r>
            <a:r>
              <a:rPr lang="en-US" sz="1400" b="1" dirty="0">
                <a:solidFill>
                  <a:schemeClr val="bg1"/>
                </a:solidFill>
                <a:latin typeface="Cascadia Code" panose="020B0609020000020004" pitchFamily="49" charset="0"/>
                <a:cs typeface="Cascadia Code" panose="020B0609020000020004" pitchFamily="49" charset="0"/>
              </a:rPr>
              <a:t>is just a small list of methods and classes provided by </a:t>
            </a:r>
            <a:r>
              <a:rPr lang="en-US" sz="1400" b="1" dirty="0" err="1">
                <a:solidFill>
                  <a:schemeClr val="bg1"/>
                </a:solidFill>
                <a:latin typeface="Cascadia Code" panose="020B0609020000020004" pitchFamily="49" charset="0"/>
                <a:cs typeface="Cascadia Code" panose="020B0609020000020004" pitchFamily="49" charset="0"/>
              </a:rPr>
              <a:t>Boost.Beast</a:t>
            </a:r>
            <a:r>
              <a:rPr lang="en-US" sz="1400" b="1" dirty="0">
                <a:solidFill>
                  <a:schemeClr val="bg1"/>
                </a:solidFill>
                <a:latin typeface="Cascadia Code" panose="020B0609020000020004" pitchFamily="49" charset="0"/>
                <a:cs typeface="Cascadia Code" panose="020B0609020000020004" pitchFamily="49" charset="0"/>
              </a:rPr>
              <a:t>. The library also provides many other components that can be used for networking protocols in C</a:t>
            </a:r>
            <a:r>
              <a:rPr lang="en-US" sz="1400" b="1" dirty="0" smtClean="0">
                <a:solidFill>
                  <a:schemeClr val="bg1"/>
                </a:solidFill>
                <a:latin typeface="Cascadia Code" panose="020B0609020000020004" pitchFamily="49" charset="0"/>
                <a:cs typeface="Cascadia Code" panose="020B0609020000020004" pitchFamily="49" charset="0"/>
              </a:rPr>
              <a:t>++.</a:t>
            </a:r>
            <a:endParaRPr lang="ru-RU" sz="1400" b="1" dirty="0">
              <a:solidFill>
                <a:schemeClr val="bg1"/>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752316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646356" y="525710"/>
            <a:ext cx="3700821"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Linking BEAST WITH ASIO</a:t>
            </a:r>
          </a:p>
        </p:txBody>
      </p:sp>
      <p:sp>
        <p:nvSpPr>
          <p:cNvPr id="2" name="Прямоугольник 1"/>
          <p:cNvSpPr/>
          <p:nvPr/>
        </p:nvSpPr>
        <p:spPr>
          <a:xfrm>
            <a:off x="676813" y="1595322"/>
            <a:ext cx="6962766" cy="4524315"/>
          </a:xfrm>
          <a:prstGeom prst="rect">
            <a:avLst/>
          </a:prstGeom>
        </p:spPr>
        <p:txBody>
          <a:bodyPr wrap="square">
            <a:spAutoFit/>
          </a:bodyPr>
          <a:lstStyle/>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Beast at its core uses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to implement the asynchronous I/O needed to handle HTTP and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WebSocket</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protocols.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provides mechanisms for asynchronous data reading and writing as well as for managing network connections.</a:t>
            </a:r>
            <a:endParaRPr lang="ru-RU"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endParaRPr lang="ru-RU"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Thanks to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it is possible to use SSL to make a secure HTTPS request.</a:t>
            </a:r>
            <a:b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br>
            <a:endPar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Thus, Beast and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are closely related: Beast uses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to implement asynchronous I/O, and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provides the necessary functions and classes to handle asynchronous I/O in Beast. Using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allows Beast to provide high performance and efficiency with HTTP and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WebSocket</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protocols.</a:t>
            </a:r>
            <a:b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br>
            <a:endParaRPr lang="ru-RU"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pic>
        <p:nvPicPr>
          <p:cNvPr id="10" name="Рисунок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8268" y="2731309"/>
            <a:ext cx="2603175" cy="1523809"/>
          </a:xfrm>
          <a:prstGeom prst="rect">
            <a:avLst/>
          </a:prstGeom>
        </p:spPr>
      </p:pic>
      <p:sp>
        <p:nvSpPr>
          <p:cNvPr id="5" name="Номер слайда 4"/>
          <p:cNvSpPr>
            <a:spLocks noGrp="1"/>
          </p:cNvSpPr>
          <p:nvPr>
            <p:ph type="sldNum" sz="quarter" idx="12"/>
          </p:nvPr>
        </p:nvSpPr>
        <p:spPr/>
        <p:txBody>
          <a:bodyPr/>
          <a:lstStyle/>
          <a:p>
            <a:fld id="{9F05448C-47A6-407F-9FDF-0EF96B96A918}" type="slidenum">
              <a:rPr lang="ru-RU" smtClean="0"/>
              <a:t>12</a:t>
            </a:fld>
            <a:endParaRPr lang="ru-RU"/>
          </a:p>
        </p:txBody>
      </p:sp>
    </p:spTree>
    <p:extLst>
      <p:ext uri="{BB962C8B-B14F-4D97-AF65-F5344CB8AC3E}">
        <p14:creationId xmlns:p14="http://schemas.microsoft.com/office/powerpoint/2010/main" val="6005156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2" name="Рисунок 1"/>
          <p:cNvPicPr>
            <a:picLocks noChangeAspect="1"/>
          </p:cNvPicPr>
          <p:nvPr/>
        </p:nvPicPr>
        <p:blipFill rotWithShape="1">
          <a:blip r:embed="rId2"/>
          <a:srcRect r="38884"/>
          <a:stretch/>
        </p:blipFill>
        <p:spPr>
          <a:xfrm>
            <a:off x="386232" y="4566312"/>
            <a:ext cx="5711497" cy="2429214"/>
          </a:xfrm>
          <a:prstGeom prst="rect">
            <a:avLst/>
          </a:prstGeom>
        </p:spPr>
      </p:pic>
      <p:sp>
        <p:nvSpPr>
          <p:cNvPr id="4" name="Номер слайда 3"/>
          <p:cNvSpPr>
            <a:spLocks noGrp="1"/>
          </p:cNvSpPr>
          <p:nvPr>
            <p:ph type="sldNum" sz="quarter" idx="12"/>
          </p:nvPr>
        </p:nvSpPr>
        <p:spPr/>
        <p:txBody>
          <a:bodyPr/>
          <a:lstStyle/>
          <a:p>
            <a:fld id="{9F05448C-47A6-407F-9FDF-0EF96B96A918}" type="slidenum">
              <a:rPr lang="ru-RU" smtClean="0"/>
              <a:t>13</a:t>
            </a:fld>
            <a:endParaRPr lang="ru-RU"/>
          </a:p>
        </p:txBody>
      </p:sp>
      <p:sp>
        <p:nvSpPr>
          <p:cNvPr id="5" name="Прямоугольник 4"/>
          <p:cNvSpPr/>
          <p:nvPr/>
        </p:nvSpPr>
        <p:spPr>
          <a:xfrm>
            <a:off x="386232" y="327128"/>
            <a:ext cx="5977085" cy="769441"/>
          </a:xfrm>
          <a:prstGeom prst="rect">
            <a:avLst/>
          </a:prstGeom>
          <a:effectLst>
            <a:outerShdw blurRad="50800" dist="38100" algn="l" rotWithShape="0">
              <a:prstClr val="black">
                <a:alpha val="40000"/>
              </a:prstClr>
            </a:outerShdw>
          </a:effectLst>
        </p:spPr>
        <p:txBody>
          <a:bodyPr wrap="none">
            <a:spAutoFit/>
          </a:bodyPr>
          <a:lstStyle/>
          <a:p>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BEAST </a:t>
            </a:r>
            <a:r>
              <a:rPr lang="ru-RU"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BENCHMARK </a:t>
            </a:r>
            <a:r>
              <a:rPr lang="ru-RU"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AGAINST OTHER </a:t>
            </a:r>
            <a:r>
              <a:rPr lang="ru-RU"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LIBS</a:t>
            </a:r>
          </a:p>
        </p:txBody>
      </p:sp>
      <p:sp>
        <p:nvSpPr>
          <p:cNvPr id="6" name="Прямоугольник 5"/>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3"/>
              </a:rPr>
              <a:t>https://github.com/memorisecodead/BeastExample/blob/main/Examples/Benchmark/main.cpp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3" name="Прямоугольник 2"/>
          <p:cNvSpPr/>
          <p:nvPr/>
        </p:nvSpPr>
        <p:spPr>
          <a:xfrm>
            <a:off x="3112117" y="3808799"/>
            <a:ext cx="6502400" cy="646331"/>
          </a:xfrm>
          <a:prstGeom prst="rect">
            <a:avLst/>
          </a:prstGeom>
        </p:spPr>
        <p:txBody>
          <a:bodyPr>
            <a:spAutoFit/>
          </a:bodyPr>
          <a:lstStyle/>
          <a:p>
            <a:r>
              <a:rPr lang="ru-RU" sz="1800" b="1" dirty="0" err="1">
                <a:solidFill>
                  <a:schemeClr val="bg1"/>
                </a:solidFill>
                <a:latin typeface="Cascadia Code" panose="020B0609020000020004" pitchFamily="49" charset="0"/>
                <a:cs typeface="Cascadia Code" panose="020B0609020000020004" pitchFamily="49" charset="0"/>
              </a:rPr>
              <a:t>Below</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are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benchmark</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results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comparing</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Beast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Poco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Libcurl</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libraries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for</a:t>
            </a:r>
            <a:r>
              <a:rPr lang="ru-RU" sz="1800" b="1" dirty="0">
                <a:solidFill>
                  <a:schemeClr val="bg1"/>
                </a:solidFill>
                <a:latin typeface="Cascadia Code" panose="020B0609020000020004" pitchFamily="49" charset="0"/>
                <a:cs typeface="Cascadia Code" panose="020B0609020000020004" pitchFamily="49" charset="0"/>
              </a:rPr>
              <a:t> HTTP </a:t>
            </a:r>
            <a:r>
              <a:rPr lang="ru-RU" sz="1800" b="1" dirty="0" err="1">
                <a:solidFill>
                  <a:schemeClr val="bg1"/>
                </a:solidFill>
                <a:latin typeface="Cascadia Code" panose="020B0609020000020004" pitchFamily="49" charset="0"/>
                <a:cs typeface="Cascadia Code" panose="020B0609020000020004" pitchFamily="49" charset="0"/>
              </a:rPr>
              <a:t>queries</a:t>
            </a:r>
            <a:r>
              <a:rPr lang="ru-RU" sz="1800" b="1" dirty="0">
                <a:solidFill>
                  <a:schemeClr val="bg1"/>
                </a:solidFill>
                <a:latin typeface="Cascadia Code" panose="020B0609020000020004" pitchFamily="49" charset="0"/>
                <a:cs typeface="Cascadia Code" panose="020B0609020000020004" pitchFamily="49" charset="0"/>
              </a:rPr>
              <a:t>:</a:t>
            </a:r>
          </a:p>
        </p:txBody>
      </p:sp>
      <p:sp>
        <p:nvSpPr>
          <p:cNvPr id="7" name="Прямоугольник 6"/>
          <p:cNvSpPr/>
          <p:nvPr/>
        </p:nvSpPr>
        <p:spPr>
          <a:xfrm>
            <a:off x="386232" y="1143397"/>
            <a:ext cx="6502400" cy="1477328"/>
          </a:xfrm>
          <a:prstGeom prst="rect">
            <a:avLst/>
          </a:prstGeom>
        </p:spPr>
        <p:txBody>
          <a:bodyPr>
            <a:spAutoFit/>
          </a:bodyPr>
          <a:lstStyle/>
          <a:p>
            <a:r>
              <a:rPr lang="ru-RU" sz="1800" b="1" dirty="0" err="1" smtClean="0">
                <a:solidFill>
                  <a:schemeClr val="bg1"/>
                </a:solidFill>
                <a:latin typeface="Cascadia Code" panose="020B0609020000020004" pitchFamily="49" charset="0"/>
                <a:cs typeface="Cascadia Code" panose="020B0609020000020004" pitchFamily="49" charset="0"/>
              </a:rPr>
              <a:t>For</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this</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benchmark</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the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following</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test</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code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was</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written</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which</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performs</a:t>
            </a:r>
            <a:r>
              <a:rPr lang="ru-RU" sz="1800" b="1" dirty="0" smtClean="0">
                <a:solidFill>
                  <a:schemeClr val="bg1"/>
                </a:solidFill>
                <a:latin typeface="Cascadia Code" panose="020B0609020000020004" pitchFamily="49" charset="0"/>
                <a:cs typeface="Cascadia Code" panose="020B0609020000020004" pitchFamily="49" charset="0"/>
              </a:rPr>
              <a:t> 1000 HTTP GET </a:t>
            </a:r>
            <a:r>
              <a:rPr lang="ru-RU" sz="1800" b="1" dirty="0" err="1" smtClean="0">
                <a:solidFill>
                  <a:schemeClr val="bg1"/>
                </a:solidFill>
                <a:latin typeface="Cascadia Code" panose="020B0609020000020004" pitchFamily="49" charset="0"/>
                <a:cs typeface="Cascadia Code" panose="020B0609020000020004" pitchFamily="49" charset="0"/>
              </a:rPr>
              <a:t>requests</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to</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Google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and</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measures</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the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average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execution</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time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of</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the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request</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and</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the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number</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of</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requests</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per</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second</a:t>
            </a:r>
            <a:r>
              <a:rPr lang="ru-RU" sz="1800" b="1" dirty="0" smtClean="0">
                <a:solidFill>
                  <a:schemeClr val="bg1"/>
                </a:solidFill>
                <a:latin typeface="Cascadia Code" panose="020B0609020000020004" pitchFamily="49" charset="0"/>
                <a:cs typeface="Cascadia Code" panose="020B0609020000020004" pitchFamily="49" charset="0"/>
              </a:rPr>
              <a:t>:</a:t>
            </a:r>
            <a:endParaRPr lang="ru-RU" sz="1800" b="1" dirty="0">
              <a:solidFill>
                <a:schemeClr val="bg1"/>
              </a:solidFill>
              <a:latin typeface="Cascadia Code" panose="020B0609020000020004" pitchFamily="49" charset="0"/>
              <a:cs typeface="Cascadia Code" panose="020B0609020000020004" pitchFamily="49" charset="0"/>
            </a:endParaRPr>
          </a:p>
        </p:txBody>
      </p:sp>
      <p:sp>
        <p:nvSpPr>
          <p:cNvPr id="10" name="Прямоугольник 9"/>
          <p:cNvSpPr/>
          <p:nvPr/>
        </p:nvSpPr>
        <p:spPr>
          <a:xfrm>
            <a:off x="386232" y="2737026"/>
            <a:ext cx="6502400" cy="1200329"/>
          </a:xfrm>
          <a:prstGeom prst="rect">
            <a:avLst/>
          </a:prstGeom>
        </p:spPr>
        <p:txBody>
          <a:bodyPr>
            <a:spAutoFit/>
          </a:bodyPr>
          <a:lstStyle/>
          <a:p>
            <a:r>
              <a:rPr lang="ru-RU" sz="1800" b="1" dirty="0">
                <a:solidFill>
                  <a:schemeClr val="bg1"/>
                </a:solidFill>
                <a:latin typeface="Cascadia Code" panose="020B0609020000020004" pitchFamily="49" charset="0"/>
                <a:cs typeface="Cascadia Code" panose="020B0609020000020004" pitchFamily="49" charset="0"/>
              </a:rPr>
              <a:t>The </a:t>
            </a:r>
            <a:r>
              <a:rPr lang="ru-RU" sz="1800" b="1" dirty="0" err="1">
                <a:solidFill>
                  <a:schemeClr val="bg1"/>
                </a:solidFill>
                <a:latin typeface="Cascadia Code" panose="020B0609020000020004" pitchFamily="49" charset="0"/>
                <a:cs typeface="Cascadia Code" panose="020B0609020000020004" pitchFamily="49" charset="0"/>
              </a:rPr>
              <a:t>benchmark</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was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run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on</a:t>
            </a:r>
            <a:r>
              <a:rPr lang="ru-RU" sz="1800" b="1" dirty="0">
                <a:solidFill>
                  <a:schemeClr val="bg1"/>
                </a:solidFill>
                <a:latin typeface="Cascadia Code" panose="020B0609020000020004" pitchFamily="49" charset="0"/>
                <a:cs typeface="Cascadia Code" panose="020B0609020000020004" pitchFamily="49" charset="0"/>
              </a:rPr>
              <a:t> a </a:t>
            </a:r>
            <a:r>
              <a:rPr lang="ru-RU" sz="1800" b="1" dirty="0" err="1">
                <a:solidFill>
                  <a:schemeClr val="bg1"/>
                </a:solidFill>
                <a:latin typeface="Cascadia Code" panose="020B0609020000020004" pitchFamily="49" charset="0"/>
                <a:cs typeface="Cascadia Code" panose="020B0609020000020004" pitchFamily="49" charset="0"/>
              </a:rPr>
              <a:t>machine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with</a:t>
            </a:r>
            <a:r>
              <a:rPr lang="ru-RU" sz="1800" b="1" dirty="0">
                <a:solidFill>
                  <a:schemeClr val="bg1"/>
                </a:solidFill>
                <a:latin typeface="Cascadia Code" panose="020B0609020000020004" pitchFamily="49" charset="0"/>
                <a:cs typeface="Cascadia Code" panose="020B0609020000020004" pitchFamily="49" charset="0"/>
              </a:rPr>
              <a:t> AMD </a:t>
            </a:r>
            <a:r>
              <a:rPr lang="ru-RU" sz="1800" b="1" dirty="0" err="1">
                <a:solidFill>
                  <a:schemeClr val="bg1"/>
                </a:solidFill>
                <a:latin typeface="Cascadia Code" panose="020B0609020000020004" pitchFamily="49" charset="0"/>
                <a:cs typeface="Cascadia Code" panose="020B0609020000020004" pitchFamily="49" charset="0"/>
              </a:rPr>
              <a:t>Ryzen</a:t>
            </a:r>
            <a:r>
              <a:rPr lang="ru-RU" sz="1800" b="1" dirty="0">
                <a:solidFill>
                  <a:schemeClr val="bg1"/>
                </a:solidFill>
                <a:latin typeface="Cascadia Code" panose="020B0609020000020004" pitchFamily="49" charset="0"/>
                <a:cs typeface="Cascadia Code" panose="020B0609020000020004" pitchFamily="49" charset="0"/>
              </a:rPr>
              <a:t> 5 3550h </a:t>
            </a:r>
            <a:r>
              <a:rPr lang="ru-RU" sz="1800" b="1" dirty="0" err="1">
                <a:solidFill>
                  <a:schemeClr val="bg1"/>
                </a:solidFill>
                <a:latin typeface="Cascadia Code" panose="020B0609020000020004" pitchFamily="49" charset="0"/>
                <a:cs typeface="Cascadia Code" panose="020B0609020000020004" pitchFamily="49" charset="0"/>
              </a:rPr>
              <a:t>processor</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Windows</a:t>
            </a:r>
            <a:r>
              <a:rPr lang="ru-RU" sz="1800" b="1" dirty="0">
                <a:solidFill>
                  <a:schemeClr val="bg1"/>
                </a:solidFill>
                <a:latin typeface="Cascadia Code" panose="020B0609020000020004" pitchFamily="49" charset="0"/>
                <a:cs typeface="Cascadia Code" panose="020B0609020000020004" pitchFamily="49" charset="0"/>
              </a:rPr>
              <a:t> 22H2 </a:t>
            </a:r>
            <a:r>
              <a:rPr lang="ru-RU" sz="1800" b="1" dirty="0" err="1">
                <a:solidFill>
                  <a:schemeClr val="bg1"/>
                </a:solidFill>
                <a:latin typeface="Cascadia Code" panose="020B0609020000020004" pitchFamily="49" charset="0"/>
                <a:cs typeface="Cascadia Code" panose="020B0609020000020004" pitchFamily="49" charset="0"/>
              </a:rPr>
              <a:t>operating</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system</a:t>
            </a:r>
            <a:r>
              <a:rPr lang="ru-RU" sz="1800" b="1" dirty="0">
                <a:solidFill>
                  <a:schemeClr val="bg1"/>
                </a:solidFill>
                <a:latin typeface="Cascadia Code" panose="020B0609020000020004" pitchFamily="49" charset="0"/>
                <a:cs typeface="Cascadia Code" panose="020B0609020000020004" pitchFamily="49" charset="0"/>
              </a:rPr>
              <a:t>. The </a:t>
            </a:r>
            <a:r>
              <a:rPr lang="ru-RU" sz="1800" b="1" dirty="0" err="1">
                <a:solidFill>
                  <a:schemeClr val="bg1"/>
                </a:solidFill>
                <a:latin typeface="Cascadia Code" panose="020B0609020000020004" pitchFamily="49" charset="0"/>
                <a:cs typeface="Cascadia Code" panose="020B0609020000020004" pitchFamily="49" charset="0"/>
              </a:rPr>
              <a:t>code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was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compiled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with</a:t>
            </a:r>
            <a:r>
              <a:rPr lang="ru-RU" sz="1800" b="1" dirty="0">
                <a:solidFill>
                  <a:schemeClr val="bg1"/>
                </a:solidFill>
                <a:latin typeface="Cascadia Code" panose="020B0609020000020004" pitchFamily="49" charset="0"/>
                <a:cs typeface="Cascadia Code" panose="020B0609020000020004" pitchFamily="49" charset="0"/>
              </a:rPr>
              <a:t> </a:t>
            </a:r>
            <a:r>
              <a:rPr lang="en-US" sz="1800" b="1" dirty="0" smtClean="0">
                <a:solidFill>
                  <a:schemeClr val="bg1"/>
                </a:solidFill>
                <a:latin typeface="Cascadia Code" panose="020B0609020000020004" pitchFamily="49" charset="0"/>
                <a:cs typeface="Cascadia Code" panose="020B0609020000020004" pitchFamily="49" charset="0"/>
              </a:rPr>
              <a:t>MSVC </a:t>
            </a:r>
            <a:r>
              <a:rPr lang="ru-RU" sz="1800" b="1" dirty="0" smtClean="0">
                <a:solidFill>
                  <a:schemeClr val="bg1"/>
                </a:solidFill>
                <a:latin typeface="Cascadia Code" panose="020B0609020000020004" pitchFamily="49" charset="0"/>
                <a:cs typeface="Cascadia Code" panose="020B0609020000020004" pitchFamily="49" charset="0"/>
              </a:rPr>
              <a:t>14.32.31326</a:t>
            </a:r>
            <a:r>
              <a:rPr lang="ru-RU" sz="1800" b="1" dirty="0">
                <a:solidFill>
                  <a:schemeClr val="bg1"/>
                </a:solidFill>
                <a:latin typeface="Cascadia Code" panose="020B0609020000020004" pitchFamily="49" charset="0"/>
                <a:cs typeface="Cascadia Code" panose="020B0609020000020004" pitchFamily="49" charset="0"/>
              </a:rPr>
              <a:t>. </a:t>
            </a:r>
          </a:p>
        </p:txBody>
      </p:sp>
      <p:sp>
        <p:nvSpPr>
          <p:cNvPr id="11" name="Прямоугольник 10"/>
          <p:cNvSpPr/>
          <p:nvPr/>
        </p:nvSpPr>
        <p:spPr>
          <a:xfrm>
            <a:off x="6620129" y="5097151"/>
            <a:ext cx="4108817" cy="1477328"/>
          </a:xfrm>
          <a:prstGeom prst="rect">
            <a:avLst/>
          </a:prstGeom>
        </p:spPr>
        <p:txBody>
          <a:bodyPr wrap="none">
            <a:spAutoFit/>
          </a:bodyPr>
          <a:lstStyle/>
          <a:p>
            <a:r>
              <a:rPr lang="en-US" sz="1800" b="1" dirty="0" smtClean="0">
                <a:solidFill>
                  <a:schemeClr val="bg1"/>
                </a:solidFill>
                <a:latin typeface="Cascadia Code" panose="020B0609020000020004" pitchFamily="49" charset="0"/>
                <a:cs typeface="Cascadia Code" panose="020B0609020000020004" pitchFamily="49" charset="0"/>
              </a:rPr>
              <a:t>Lib versions:</a:t>
            </a:r>
          </a:p>
          <a:p>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ru-RU" sz="1800" b="1" dirty="0" err="1" smtClean="0">
                <a:solidFill>
                  <a:schemeClr val="bg1"/>
                </a:solidFill>
                <a:latin typeface="Cascadia Code" panose="020B0609020000020004" pitchFamily="49" charset="0"/>
                <a:cs typeface="Cascadia Code" panose="020B0609020000020004" pitchFamily="49" charset="0"/>
              </a:rPr>
              <a:t>boost</a:t>
            </a:r>
            <a:r>
              <a:rPr lang="ru-RU" sz="1800" b="1" dirty="0" smtClean="0">
                <a:solidFill>
                  <a:schemeClr val="bg1"/>
                </a:solidFill>
                <a:latin typeface="Cascadia Code" panose="020B0609020000020004" pitchFamily="49" charset="0"/>
                <a:cs typeface="Cascadia Code" panose="020B0609020000020004" pitchFamily="49" charset="0"/>
              </a:rPr>
              <a:t>/1.81.0</a:t>
            </a:r>
            <a:r>
              <a:rPr lang="en-US" sz="1800" b="1" dirty="0" smtClean="0">
                <a:solidFill>
                  <a:schemeClr val="bg1"/>
                </a:solidFill>
                <a:latin typeface="Cascadia Code" panose="020B0609020000020004" pitchFamily="49" charset="0"/>
                <a:cs typeface="Cascadia Code" panose="020B0609020000020004" pitchFamily="49" charset="0"/>
              </a:rPr>
              <a:t> (beast/1.82.0)</a:t>
            </a:r>
          </a:p>
          <a:p>
            <a:pPr marL="285750" indent="-285750">
              <a:buFont typeface="Arial" panose="020B0604020202020204" pitchFamily="34" charset="0"/>
              <a:buChar char="•"/>
            </a:pPr>
            <a:r>
              <a:rPr lang="en-US" sz="1800" b="1" dirty="0" err="1" smtClean="0">
                <a:solidFill>
                  <a:schemeClr val="bg1"/>
                </a:solidFill>
                <a:latin typeface="Cascadia Code" panose="020B0609020000020004" pitchFamily="49" charset="0"/>
                <a:cs typeface="Cascadia Code" panose="020B0609020000020004" pitchFamily="49" charset="0"/>
              </a:rPr>
              <a:t>poco</a:t>
            </a:r>
            <a:r>
              <a:rPr lang="en-US" sz="1800" b="1" dirty="0" smtClean="0">
                <a:solidFill>
                  <a:schemeClr val="bg1"/>
                </a:solidFill>
                <a:latin typeface="Cascadia Code" panose="020B0609020000020004" pitchFamily="49" charset="0"/>
                <a:cs typeface="Cascadia Code" panose="020B0609020000020004" pitchFamily="49" charset="0"/>
              </a:rPr>
              <a:t>/1.12.4</a:t>
            </a:r>
          </a:p>
          <a:p>
            <a:pPr marL="285750" indent="-285750">
              <a:buFont typeface="Arial" panose="020B0604020202020204" pitchFamily="34" charset="0"/>
              <a:buChar char="•"/>
            </a:pPr>
            <a:r>
              <a:rPr lang="en-US" sz="1800" b="1" dirty="0" err="1">
                <a:solidFill>
                  <a:schemeClr val="bg1"/>
                </a:solidFill>
                <a:latin typeface="Cascadia Code" panose="020B0609020000020004" pitchFamily="49" charset="0"/>
                <a:cs typeface="Cascadia Code" panose="020B0609020000020004" pitchFamily="49" charset="0"/>
              </a:rPr>
              <a:t>libcurl</a:t>
            </a:r>
            <a:r>
              <a:rPr lang="en-US" sz="1800" b="1" dirty="0">
                <a:solidFill>
                  <a:schemeClr val="bg1"/>
                </a:solidFill>
                <a:latin typeface="Cascadia Code" panose="020B0609020000020004" pitchFamily="49" charset="0"/>
                <a:cs typeface="Cascadia Code" panose="020B0609020000020004" pitchFamily="49" charset="0"/>
              </a:rPr>
              <a:t>/8.1.2</a:t>
            </a:r>
            <a:endParaRPr lang="ru-RU" sz="1800" b="1" dirty="0">
              <a:solidFill>
                <a:schemeClr val="bg1"/>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636144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 name="Прямоугольник 4"/>
          <p:cNvSpPr/>
          <p:nvPr/>
        </p:nvSpPr>
        <p:spPr>
          <a:xfrm>
            <a:off x="386571" y="368225"/>
            <a:ext cx="250100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HTTP PROTOCOLS</a:t>
            </a:r>
          </a:p>
        </p:txBody>
      </p:sp>
      <p:sp>
        <p:nvSpPr>
          <p:cNvPr id="3" name="Прямоугольник 2"/>
          <p:cNvSpPr/>
          <p:nvPr/>
        </p:nvSpPr>
        <p:spPr>
          <a:xfrm>
            <a:off x="386571" y="1008357"/>
            <a:ext cx="10581743" cy="3477875"/>
          </a:xfrm>
          <a:prstGeom prst="rect">
            <a:avLst/>
          </a:prstGeom>
        </p:spPr>
        <p:txBody>
          <a:bodyPr wrap="none">
            <a:spAutoFit/>
          </a:bodyPr>
          <a:lstStyle/>
          <a:p>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r>
              <a:rPr lang="en-US"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HyperText</a:t>
            </a: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Transfer </a:t>
            </a:r>
            <a:r>
              <a:rPr lang="en-US" sz="20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Protocol is</a:t>
            </a:r>
            <a:r>
              <a:rPr lang="ru-RU" sz="20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an</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application</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layer</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protocol</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used</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to</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r>
              <a:rPr lang="ru-RU" sz="2000" b="1" dirty="0" err="1"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transfer</a:t>
            </a:r>
            <a:r>
              <a:rPr lang="ru-RU" sz="20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data</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between</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client</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and</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server</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on</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Internet</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t>
            </a:r>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There are several versions of the HTTP protocol:</a:t>
            </a:r>
          </a:p>
          <a:p>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HTTP/0.9 </a:t>
            </a:r>
          </a:p>
          <a:p>
            <a:pPr marL="228593" indent="-228593">
              <a:buFont typeface="Arial" panose="020B0604020202020204" pitchFamily="34" charset="0"/>
              <a:buChar char="•"/>
            </a:pP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HTTP/1.0 </a:t>
            </a:r>
          </a:p>
          <a:p>
            <a:pPr marL="228593" indent="-228593">
              <a:buFont typeface="Arial" panose="020B0604020202020204" pitchFamily="34" charset="0"/>
              <a:buChar char="•"/>
            </a:pP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HTTP/1.1 </a:t>
            </a:r>
          </a:p>
          <a:p>
            <a:pPr marL="228593" indent="-228593">
              <a:buFont typeface="Arial" panose="020B0604020202020204" pitchFamily="34" charset="0"/>
              <a:buChar char="•"/>
            </a:pP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HTTP/2 </a:t>
            </a:r>
          </a:p>
          <a:p>
            <a:pPr marL="228593" indent="-228593">
              <a:buFont typeface="Arial" panose="020B0604020202020204" pitchFamily="34" charset="0"/>
              <a:buChar char="•"/>
            </a:pP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HTTP/3</a:t>
            </a:r>
          </a:p>
        </p:txBody>
      </p:sp>
      <p:sp>
        <p:nvSpPr>
          <p:cNvPr id="4" name="Прямоугольник 3"/>
          <p:cNvSpPr/>
          <p:nvPr/>
        </p:nvSpPr>
        <p:spPr>
          <a:xfrm>
            <a:off x="4064000" y="3399074"/>
            <a:ext cx="4876800" cy="313932"/>
          </a:xfrm>
          <a:prstGeom prst="rect">
            <a:avLst/>
          </a:prstGeom>
        </p:spPr>
        <p:txBody>
          <a:bodyPr>
            <a:spAutoFit/>
          </a:bodyPr>
          <a:lstStyle/>
          <a:p>
            <a:endParaRPr lang="ru-RU" sz="1440" dirty="0"/>
          </a:p>
        </p:txBody>
      </p:sp>
      <p:sp>
        <p:nvSpPr>
          <p:cNvPr id="6" name="Номер слайда 5"/>
          <p:cNvSpPr>
            <a:spLocks noGrp="1"/>
          </p:cNvSpPr>
          <p:nvPr>
            <p:ph type="sldNum" sz="quarter" idx="12"/>
          </p:nvPr>
        </p:nvSpPr>
        <p:spPr/>
        <p:txBody>
          <a:bodyPr/>
          <a:lstStyle/>
          <a:p>
            <a:fld id="{9F05448C-47A6-407F-9FDF-0EF96B96A918}" type="slidenum">
              <a:rPr lang="ru-RU" smtClean="0"/>
              <a:pPr/>
              <a:t>14</a:t>
            </a:fld>
            <a:endParaRPr lang="ru-RU" dirty="0"/>
          </a:p>
        </p:txBody>
      </p:sp>
      <p:pic>
        <p:nvPicPr>
          <p:cNvPr id="7" name="Рисунок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2705" y="2434974"/>
            <a:ext cx="9592991" cy="5723075"/>
          </a:xfrm>
          <a:prstGeom prst="rect">
            <a:avLst/>
          </a:prstGeom>
        </p:spPr>
      </p:pic>
      <p:sp>
        <p:nvSpPr>
          <p:cNvPr id="8" name="Прямоугольник 7"/>
          <p:cNvSpPr/>
          <p:nvPr/>
        </p:nvSpPr>
        <p:spPr>
          <a:xfrm>
            <a:off x="5628603" y="6591915"/>
            <a:ext cx="2228495" cy="338554"/>
          </a:xfrm>
          <a:prstGeom prst="rect">
            <a:avLst/>
          </a:prstGeom>
        </p:spPr>
        <p:txBody>
          <a:bodyPr wrap="none">
            <a:spAutoFit/>
          </a:bodyPr>
          <a:lstStyle/>
          <a:p>
            <a:r>
              <a:rPr lang="en-US" sz="16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 Construction</a:t>
            </a:r>
            <a:endPar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5052579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15</a:t>
            </a:fld>
            <a:endParaRPr lang="ru-RU"/>
          </a:p>
        </p:txBody>
      </p:sp>
      <p:sp>
        <p:nvSpPr>
          <p:cNvPr id="9" name="Прямоугольник 8"/>
          <p:cNvSpPr/>
          <p:nvPr/>
        </p:nvSpPr>
        <p:spPr>
          <a:xfrm>
            <a:off x="386571" y="3540819"/>
            <a:ext cx="1627369" cy="338554"/>
          </a:xfrm>
          <a:prstGeom prst="rect">
            <a:avLst/>
          </a:prstGeom>
        </p:spPr>
        <p:txBody>
          <a:bodyPr wrap="none">
            <a:spAutoFit/>
          </a:bodyPr>
          <a:lstStyle/>
          <a:p>
            <a:r>
              <a:rPr lang="en-US" sz="16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 Request</a:t>
            </a:r>
            <a:endPar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sp>
        <p:nvSpPr>
          <p:cNvPr id="10" name="Прямоугольник 9"/>
          <p:cNvSpPr/>
          <p:nvPr/>
        </p:nvSpPr>
        <p:spPr>
          <a:xfrm>
            <a:off x="386571" y="6776843"/>
            <a:ext cx="1747594" cy="338554"/>
          </a:xfrm>
          <a:prstGeom prst="rect">
            <a:avLst/>
          </a:prstGeom>
        </p:spPr>
        <p:txBody>
          <a:bodyPr wrap="none">
            <a:spAutoFit/>
          </a:bodyPr>
          <a:lstStyle/>
          <a:p>
            <a:r>
              <a:rPr lang="en-US" sz="16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 Response</a:t>
            </a:r>
            <a:endPar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571" y="1044212"/>
            <a:ext cx="7547820" cy="2542787"/>
          </a:xfrm>
          <a:prstGeom prst="rect">
            <a:avLst/>
          </a:prstGeom>
        </p:spPr>
      </p:pic>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571" y="3942534"/>
            <a:ext cx="7798863" cy="2957807"/>
          </a:xfrm>
          <a:prstGeom prst="rect">
            <a:avLst/>
          </a:prstGeom>
        </p:spPr>
      </p:pic>
      <p:sp>
        <p:nvSpPr>
          <p:cNvPr id="7" name="Прямоугольник 6"/>
          <p:cNvSpPr/>
          <p:nvPr/>
        </p:nvSpPr>
        <p:spPr>
          <a:xfrm>
            <a:off x="386571" y="368225"/>
            <a:ext cx="250100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HTTP PROTOCOLS</a:t>
            </a:r>
          </a:p>
        </p:txBody>
      </p:sp>
    </p:spTree>
    <p:extLst>
      <p:ext uri="{BB962C8B-B14F-4D97-AF65-F5344CB8AC3E}">
        <p14:creationId xmlns:p14="http://schemas.microsoft.com/office/powerpoint/2010/main" val="67835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16</a:t>
            </a:fld>
            <a:endParaRPr lang="ru-RU"/>
          </a:p>
        </p:txBody>
      </p:sp>
      <p:sp>
        <p:nvSpPr>
          <p:cNvPr id="5" name="Прямоугольник 4"/>
          <p:cNvSpPr/>
          <p:nvPr/>
        </p:nvSpPr>
        <p:spPr>
          <a:xfrm>
            <a:off x="386571" y="368225"/>
            <a:ext cx="853119" cy="769441"/>
          </a:xfrm>
          <a:prstGeom prst="rect">
            <a:avLst/>
          </a:prstGeom>
          <a:effectLst>
            <a:outerShdw blurRad="50800" dist="38100" algn="l" rotWithShape="0">
              <a:prstClr val="black">
                <a:alpha val="40000"/>
              </a:prstClr>
            </a:outerShdw>
          </a:effectLst>
        </p:spPr>
        <p:txBody>
          <a:bodyPr wrap="none">
            <a:spAutoFit/>
          </a:bodyPr>
          <a:lstStyle/>
          <a:p>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a:t>
            </a: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6" name="Прямоугольник 5"/>
          <p:cNvSpPr/>
          <p:nvPr/>
        </p:nvSpPr>
        <p:spPr>
          <a:xfrm>
            <a:off x="386571" y="1137666"/>
            <a:ext cx="11549790" cy="646331"/>
          </a:xfrm>
          <a:prstGeom prst="rect">
            <a:avLst/>
          </a:prstGeom>
        </p:spPr>
        <p:txBody>
          <a:bodyPr wrap="square">
            <a:spAutoFit/>
          </a:bodyPr>
          <a:lstStyle/>
          <a:p>
            <a:r>
              <a:rPr lang="ru-RU" sz="1800" b="1" dirty="0" err="1" smtClean="0">
                <a:solidFill>
                  <a:schemeClr val="bg1"/>
                </a:solidFill>
                <a:latin typeface="Cascadia Code" panose="020B0609020000020004" pitchFamily="49" charset="0"/>
                <a:cs typeface="Cascadia Code" panose="020B0609020000020004" pitchFamily="49" charset="0"/>
              </a:rPr>
              <a:t>Representational</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State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Transfer</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architectural</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style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for</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creating</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distributed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applications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APIs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based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a:t>
            </a:r>
            <a:r>
              <a:rPr lang="ru-RU" sz="1800" b="1" dirty="0">
                <a:solidFill>
                  <a:schemeClr val="bg1"/>
                </a:solidFill>
                <a:latin typeface="Cascadia Code" panose="020B0609020000020004" pitchFamily="49" charset="0"/>
                <a:cs typeface="Cascadia Code" panose="020B0609020000020004" pitchFamily="49" charset="0"/>
              </a:rPr>
              <a:t> HTTP </a:t>
            </a:r>
            <a:r>
              <a:rPr lang="ru-RU" sz="1800" b="1" dirty="0" err="1">
                <a:solidFill>
                  <a:schemeClr val="bg1"/>
                </a:solidFill>
                <a:latin typeface="Cascadia Code" panose="020B0609020000020004" pitchFamily="49" charset="0"/>
                <a:cs typeface="Cascadia Code" panose="020B0609020000020004" pitchFamily="49" charset="0"/>
              </a:rPr>
              <a:t>protocol</a:t>
            </a:r>
            <a:r>
              <a:rPr lang="ru-RU" sz="1800" b="1" dirty="0">
                <a:solidFill>
                  <a:schemeClr val="bg1"/>
                </a:solidFill>
                <a:latin typeface="Cascadia Code" panose="020B0609020000020004" pitchFamily="49" charset="0"/>
                <a:cs typeface="Cascadia Code" panose="020B0609020000020004" pitchFamily="49" charset="0"/>
              </a:rPr>
              <a:t>.</a:t>
            </a:r>
          </a:p>
        </p:txBody>
      </p:sp>
      <p:sp>
        <p:nvSpPr>
          <p:cNvPr id="7" name="Прямоугольник 6"/>
          <p:cNvSpPr/>
          <p:nvPr/>
        </p:nvSpPr>
        <p:spPr>
          <a:xfrm>
            <a:off x="386571" y="1944899"/>
            <a:ext cx="10283584" cy="646331"/>
          </a:xfrm>
          <a:prstGeom prst="rect">
            <a:avLst/>
          </a:prstGeom>
        </p:spPr>
        <p:txBody>
          <a:bodyPr wrap="none">
            <a:spAutoFit/>
          </a:bodyPr>
          <a:lstStyle/>
          <a:p>
            <a:r>
              <a:rPr lang="ru-RU" sz="1800" b="1" dirty="0">
                <a:solidFill>
                  <a:schemeClr val="bg1"/>
                </a:solidFill>
                <a:latin typeface="Cascadia Code" panose="020B0609020000020004" pitchFamily="49" charset="0"/>
                <a:cs typeface="Cascadia Code" panose="020B0609020000020004" pitchFamily="49" charset="0"/>
              </a:rPr>
              <a:t>The </a:t>
            </a:r>
            <a:r>
              <a:rPr lang="ru-RU" sz="1800" b="1" dirty="0" err="1">
                <a:solidFill>
                  <a:schemeClr val="bg1"/>
                </a:solidFill>
                <a:latin typeface="Cascadia Code" panose="020B0609020000020004" pitchFamily="49" charset="0"/>
                <a:cs typeface="Cascadia Code" panose="020B0609020000020004" pitchFamily="49" charset="0"/>
              </a:rPr>
              <a:t>basic</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idea</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behind</a:t>
            </a:r>
            <a:r>
              <a:rPr lang="ru-RU" sz="1800" b="1" dirty="0">
                <a:solidFill>
                  <a:schemeClr val="bg1"/>
                </a:solidFill>
                <a:latin typeface="Cascadia Code" panose="020B0609020000020004" pitchFamily="49" charset="0"/>
                <a:cs typeface="Cascadia Code" panose="020B0609020000020004" pitchFamily="49" charset="0"/>
              </a:rPr>
              <a:t> REST </a:t>
            </a:r>
            <a:r>
              <a:rPr lang="ru-RU" sz="1800" b="1" dirty="0" err="1" smtClean="0">
                <a:solidFill>
                  <a:schemeClr val="bg1"/>
                </a:solidFill>
                <a:latin typeface="Cascadia Code" panose="020B0609020000020004" pitchFamily="49" charset="0"/>
                <a:cs typeface="Cascadia Code" panose="020B0609020000020004" pitchFamily="49" charset="0"/>
              </a:rPr>
              <a:t>is</a:t>
            </a:r>
            <a:r>
              <a:rPr lang="en-US" sz="1800" b="1" dirty="0">
                <a:solidFill>
                  <a:schemeClr val="bg1"/>
                </a:solidFill>
                <a:latin typeface="Cascadia Code" panose="020B0609020000020004" pitchFamily="49" charset="0"/>
                <a:cs typeface="Cascadia Code" panose="020B0609020000020004" pitchFamily="49" charset="0"/>
              </a:rPr>
              <a:t> that the client and server </a:t>
            </a:r>
            <a:r>
              <a:rPr lang="en-US" sz="1800" b="1" dirty="0" smtClean="0">
                <a:solidFill>
                  <a:schemeClr val="bg1"/>
                </a:solidFill>
                <a:latin typeface="Cascadia Code" panose="020B0609020000020004" pitchFamily="49" charset="0"/>
                <a:cs typeface="Cascadia Code" panose="020B0609020000020004" pitchFamily="49" charset="0"/>
              </a:rPr>
              <a:t>exchange</a:t>
            </a:r>
          </a:p>
          <a:p>
            <a:r>
              <a:rPr lang="en-US" sz="1800" b="1" dirty="0" smtClean="0">
                <a:solidFill>
                  <a:schemeClr val="bg1"/>
                </a:solidFill>
                <a:latin typeface="Cascadia Code" panose="020B0609020000020004" pitchFamily="49" charset="0"/>
                <a:cs typeface="Cascadia Code" panose="020B0609020000020004" pitchFamily="49" charset="0"/>
              </a:rPr>
              <a:t>resources </a:t>
            </a:r>
            <a:r>
              <a:rPr lang="en-US" sz="1800" b="1" dirty="0">
                <a:solidFill>
                  <a:schemeClr val="bg1"/>
                </a:solidFill>
                <a:latin typeface="Cascadia Code" panose="020B0609020000020004" pitchFamily="49" charset="0"/>
                <a:cs typeface="Cascadia Code" panose="020B0609020000020004" pitchFamily="49" charset="0"/>
              </a:rPr>
              <a:t>in the form of representations of the states of those resources.</a:t>
            </a:r>
            <a:endParaRPr lang="ru-RU" sz="1800" b="1" dirty="0">
              <a:solidFill>
                <a:schemeClr val="bg1"/>
              </a:solidFill>
              <a:latin typeface="Cascadia Code" panose="020B0609020000020004" pitchFamily="49" charset="0"/>
              <a:cs typeface="Cascadia Code" panose="020B0609020000020004" pitchFamily="49" charset="0"/>
            </a:endParaRPr>
          </a:p>
        </p:txBody>
      </p:sp>
      <p:pic>
        <p:nvPicPr>
          <p:cNvPr id="14" name="Рисунок 13"/>
          <p:cNvPicPr>
            <a:picLocks noChangeAspect="1"/>
          </p:cNvPicPr>
          <p:nvPr/>
        </p:nvPicPr>
        <p:blipFill rotWithShape="1">
          <a:blip r:embed="rId2">
            <a:extLst>
              <a:ext uri="{28A0092B-C50C-407E-A947-70E740481C1C}">
                <a14:useLocalDpi xmlns:a14="http://schemas.microsoft.com/office/drawing/2010/main" val="0"/>
              </a:ext>
            </a:extLst>
          </a:blip>
          <a:srcRect t="18781"/>
          <a:stretch/>
        </p:blipFill>
        <p:spPr>
          <a:xfrm>
            <a:off x="1492144" y="3274142"/>
            <a:ext cx="9359392" cy="3990832"/>
          </a:xfrm>
          <a:prstGeom prst="rect">
            <a:avLst/>
          </a:prstGeom>
        </p:spPr>
      </p:pic>
      <p:sp>
        <p:nvSpPr>
          <p:cNvPr id="15" name="Прямоугольник 14"/>
          <p:cNvSpPr/>
          <p:nvPr/>
        </p:nvSpPr>
        <p:spPr>
          <a:xfrm>
            <a:off x="386571" y="2752132"/>
            <a:ext cx="2743059" cy="369332"/>
          </a:xfrm>
          <a:prstGeom prst="rect">
            <a:avLst/>
          </a:prstGeom>
        </p:spPr>
        <p:txBody>
          <a:bodyPr wrap="none">
            <a:spAutoFit/>
          </a:bodyPr>
          <a:lstStyle/>
          <a:p>
            <a:r>
              <a:rPr lang="en-US" sz="18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REST Architectural:</a:t>
            </a:r>
            <a:endPar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899272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17</a:t>
            </a:fld>
            <a:endParaRPr lang="ru-RU"/>
          </a:p>
        </p:txBody>
      </p:sp>
      <p:sp>
        <p:nvSpPr>
          <p:cNvPr id="5" name="Прямоугольник 4"/>
          <p:cNvSpPr/>
          <p:nvPr/>
        </p:nvSpPr>
        <p:spPr>
          <a:xfrm>
            <a:off x="386571" y="368225"/>
            <a:ext cx="853119" cy="769441"/>
          </a:xfrm>
          <a:prstGeom prst="rect">
            <a:avLst/>
          </a:prstGeom>
          <a:effectLst>
            <a:outerShdw blurRad="50800" dist="38100" algn="l" rotWithShape="0">
              <a:prstClr val="black">
                <a:alpha val="40000"/>
              </a:prstClr>
            </a:outerShdw>
          </a:effectLst>
        </p:spPr>
        <p:txBody>
          <a:bodyPr wrap="none">
            <a:spAutoFit/>
          </a:bodyPr>
          <a:lstStyle/>
          <a:p>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a:t>
            </a: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6" name="Прямоугольник 5"/>
          <p:cNvSpPr/>
          <p:nvPr/>
        </p:nvSpPr>
        <p:spPr>
          <a:xfrm>
            <a:off x="386571" y="1643258"/>
            <a:ext cx="11064568" cy="4247317"/>
          </a:xfrm>
          <a:prstGeom prst="rect">
            <a:avLst/>
          </a:prstGeom>
        </p:spPr>
        <p:txBody>
          <a:bodyPr wrap="square">
            <a:spAutoFit/>
          </a:bodyPr>
          <a:lstStyle/>
          <a:p>
            <a:pPr marL="285750" indent="-285750">
              <a:buFont typeface="Arial" panose="020B0604020202020204" pitchFamily="34" charset="0"/>
              <a:buChar char="•"/>
            </a:pPr>
            <a:r>
              <a:rPr lang="en-US" sz="1800" b="1" dirty="0" smtClean="0">
                <a:solidFill>
                  <a:srgbClr val="92D050"/>
                </a:solidFill>
                <a:latin typeface="Cascadia Code" panose="020B0609020000020004" pitchFamily="49" charset="0"/>
                <a:cs typeface="Cascadia Code" panose="020B0609020000020004" pitchFamily="49" charset="0"/>
              </a:rPr>
              <a:t>Client-server architecture</a:t>
            </a:r>
            <a:r>
              <a:rPr lang="en-US" sz="1800" b="1" dirty="0" smtClean="0">
                <a:solidFill>
                  <a:schemeClr val="bg1"/>
                </a:solidFill>
                <a:latin typeface="Cascadia Code" panose="020B0609020000020004" pitchFamily="49" charset="0"/>
                <a:cs typeface="Cascadia Code" panose="020B0609020000020004" pitchFamily="49" charset="0"/>
              </a:rPr>
              <a:t>: clients and servers must be separated so that they can evolve independently of each other.</a:t>
            </a:r>
            <a:br>
              <a:rPr lang="en-US" sz="1800" b="1" dirty="0" smtClean="0">
                <a:solidFill>
                  <a:schemeClr val="bg1"/>
                </a:solidFill>
                <a:latin typeface="Cascadia Code" panose="020B0609020000020004" pitchFamily="49" charset="0"/>
                <a:cs typeface="Cascadia Code" panose="020B0609020000020004" pitchFamily="49" charset="0"/>
              </a:rPr>
            </a:br>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800" b="1" dirty="0" smtClean="0">
                <a:solidFill>
                  <a:srgbClr val="92D050"/>
                </a:solidFill>
                <a:latin typeface="Cascadia Code" panose="020B0609020000020004" pitchFamily="49" charset="0"/>
                <a:cs typeface="Cascadia Code" panose="020B0609020000020004" pitchFamily="49" charset="0"/>
              </a:rPr>
              <a:t>Stateless</a:t>
            </a:r>
            <a:r>
              <a:rPr lang="en-US" sz="1800" b="1" dirty="0" smtClean="0">
                <a:solidFill>
                  <a:schemeClr val="bg1"/>
                </a:solidFill>
                <a:latin typeface="Cascadia Code" panose="020B0609020000020004" pitchFamily="49" charset="0"/>
                <a:cs typeface="Cascadia Code" panose="020B0609020000020004" pitchFamily="49" charset="0"/>
              </a:rPr>
              <a:t>: each client request must contain all necessary information for the server to be able to process this request. The server should not store state between client requests.</a:t>
            </a:r>
            <a:br>
              <a:rPr lang="en-US" sz="1800" b="1" dirty="0" smtClean="0">
                <a:solidFill>
                  <a:schemeClr val="bg1"/>
                </a:solidFill>
                <a:latin typeface="Cascadia Code" panose="020B0609020000020004" pitchFamily="49" charset="0"/>
                <a:cs typeface="Cascadia Code" panose="020B0609020000020004" pitchFamily="49" charset="0"/>
              </a:rPr>
            </a:br>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800" b="1" dirty="0" smtClean="0">
                <a:solidFill>
                  <a:srgbClr val="92D050"/>
                </a:solidFill>
                <a:latin typeface="Cascadia Code" panose="020B0609020000020004" pitchFamily="49" charset="0"/>
                <a:cs typeface="Cascadia Code" panose="020B0609020000020004" pitchFamily="49" charset="0"/>
              </a:rPr>
              <a:t>Caching</a:t>
            </a:r>
            <a:r>
              <a:rPr lang="en-US" sz="1800" b="1" dirty="0" smtClean="0">
                <a:solidFill>
                  <a:schemeClr val="bg1"/>
                </a:solidFill>
                <a:latin typeface="Cascadia Code" panose="020B0609020000020004" pitchFamily="49" charset="0"/>
                <a:cs typeface="Cascadia Code" panose="020B0609020000020004" pitchFamily="49" charset="0"/>
              </a:rPr>
              <a:t>: clients must be able to cache server responses to reduce the load on the server and improve performance.</a:t>
            </a:r>
            <a:br>
              <a:rPr lang="en-US" sz="1800" b="1" dirty="0" smtClean="0">
                <a:solidFill>
                  <a:schemeClr val="bg1"/>
                </a:solidFill>
                <a:latin typeface="Cascadia Code" panose="020B0609020000020004" pitchFamily="49" charset="0"/>
                <a:cs typeface="Cascadia Code" panose="020B0609020000020004" pitchFamily="49" charset="0"/>
              </a:rPr>
            </a:br>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800" b="1" dirty="0" smtClean="0">
                <a:solidFill>
                  <a:srgbClr val="92D050"/>
                </a:solidFill>
                <a:latin typeface="Cascadia Code" panose="020B0609020000020004" pitchFamily="49" charset="0"/>
                <a:cs typeface="Cascadia Code" panose="020B0609020000020004" pitchFamily="49" charset="0"/>
              </a:rPr>
              <a:t>Uniform interface</a:t>
            </a:r>
            <a:r>
              <a:rPr lang="en-US" sz="1800" b="1" dirty="0" smtClean="0">
                <a:solidFill>
                  <a:schemeClr val="bg1"/>
                </a:solidFill>
                <a:latin typeface="Cascadia Code" panose="020B0609020000020004" pitchFamily="49" charset="0"/>
                <a:cs typeface="Cascadia Code" panose="020B0609020000020004" pitchFamily="49" charset="0"/>
              </a:rPr>
              <a:t>: clients and servers should use a uniform interface for sharing resources. This interface should be easy to understand and predictable.</a:t>
            </a:r>
            <a:br>
              <a:rPr lang="en-US" sz="1800" b="1" dirty="0" smtClean="0">
                <a:solidFill>
                  <a:schemeClr val="bg1"/>
                </a:solidFill>
                <a:latin typeface="Cascadia Code" panose="020B0609020000020004" pitchFamily="49" charset="0"/>
                <a:cs typeface="Cascadia Code" panose="020B0609020000020004" pitchFamily="49" charset="0"/>
              </a:rPr>
            </a:br>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800" b="1" dirty="0" smtClean="0">
                <a:solidFill>
                  <a:srgbClr val="92D050"/>
                </a:solidFill>
                <a:latin typeface="Cascadia Code" panose="020B0609020000020004" pitchFamily="49" charset="0"/>
                <a:cs typeface="Cascadia Code" panose="020B0609020000020004" pitchFamily="49" charset="0"/>
              </a:rPr>
              <a:t>Layered architecture</a:t>
            </a:r>
            <a:r>
              <a:rPr lang="en-US" sz="1800" b="1" dirty="0" smtClean="0">
                <a:solidFill>
                  <a:schemeClr val="bg1"/>
                </a:solidFill>
                <a:latin typeface="Cascadia Code" panose="020B0609020000020004" pitchFamily="49" charset="0"/>
                <a:cs typeface="Cascadia Code" panose="020B0609020000020004" pitchFamily="49" charset="0"/>
              </a:rPr>
              <a:t>: servers can be layered, such as load balancers, caching servers, etc., to improve performance and scalability.</a:t>
            </a:r>
            <a:endParaRPr lang="ru-RU" sz="1800" b="1" dirty="0">
              <a:solidFill>
                <a:schemeClr val="bg1"/>
              </a:solidFill>
              <a:latin typeface="Cascadia Code" panose="020B0609020000020004" pitchFamily="49" charset="0"/>
              <a:cs typeface="Cascadia Code" panose="020B0609020000020004" pitchFamily="49" charset="0"/>
            </a:endParaRPr>
          </a:p>
        </p:txBody>
      </p:sp>
      <p:sp>
        <p:nvSpPr>
          <p:cNvPr id="7" name="Прямоугольник 6"/>
          <p:cNvSpPr/>
          <p:nvPr/>
        </p:nvSpPr>
        <p:spPr>
          <a:xfrm>
            <a:off x="386571" y="1137666"/>
            <a:ext cx="5032147" cy="369332"/>
          </a:xfrm>
          <a:prstGeom prst="rect">
            <a:avLst/>
          </a:prstGeom>
        </p:spPr>
        <p:txBody>
          <a:bodyPr wrap="none">
            <a:spAutoFit/>
          </a:bodyPr>
          <a:lstStyle/>
          <a:p>
            <a:r>
              <a:rPr lang="ru-RU" sz="1800" b="1" dirty="0">
                <a:solidFill>
                  <a:schemeClr val="bg1"/>
                </a:solidFill>
                <a:latin typeface="Cascadia Code" panose="020B0609020000020004" pitchFamily="49" charset="0"/>
                <a:cs typeface="Cascadia Code" panose="020B0609020000020004" pitchFamily="49" charset="0"/>
              </a:rPr>
              <a:t>The </a:t>
            </a:r>
            <a:r>
              <a:rPr lang="ru-RU" sz="1800" b="1" dirty="0" err="1">
                <a:solidFill>
                  <a:schemeClr val="bg1"/>
                </a:solidFill>
                <a:latin typeface="Cascadia Code" panose="020B0609020000020004" pitchFamily="49" charset="0"/>
                <a:cs typeface="Cascadia Code" panose="020B0609020000020004" pitchFamily="49" charset="0"/>
              </a:rPr>
              <a:t>principles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of</a:t>
            </a:r>
            <a:r>
              <a:rPr lang="ru-RU" sz="1800" b="1" dirty="0">
                <a:solidFill>
                  <a:schemeClr val="bg1"/>
                </a:solidFill>
                <a:latin typeface="Cascadia Code" panose="020B0609020000020004" pitchFamily="49" charset="0"/>
                <a:cs typeface="Cascadia Code" panose="020B0609020000020004" pitchFamily="49" charset="0"/>
              </a:rPr>
              <a:t> REST </a:t>
            </a:r>
            <a:r>
              <a:rPr lang="ru-RU" sz="1800" b="1" dirty="0" err="1">
                <a:solidFill>
                  <a:schemeClr val="bg1"/>
                </a:solidFill>
                <a:latin typeface="Cascadia Code" panose="020B0609020000020004" pitchFamily="49" charset="0"/>
                <a:cs typeface="Cascadia Code" panose="020B0609020000020004" pitchFamily="49" charset="0"/>
              </a:rPr>
              <a:t>architecture</a:t>
            </a:r>
            <a:r>
              <a:rPr lang="ru-RU" sz="1800" b="1" dirty="0">
                <a:solidFill>
                  <a:schemeClr val="bg1"/>
                </a:solidFill>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3764588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261201" y="123235"/>
            <a:ext cx="1398140"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API</a:t>
            </a:r>
          </a:p>
        </p:txBody>
      </p:sp>
      <p:sp>
        <p:nvSpPr>
          <p:cNvPr id="7" name="Прямоугольник 6"/>
          <p:cNvSpPr/>
          <p:nvPr/>
        </p:nvSpPr>
        <p:spPr>
          <a:xfrm>
            <a:off x="261201" y="892676"/>
            <a:ext cx="11872577" cy="5355312"/>
          </a:xfrm>
          <a:prstGeom prst="rect">
            <a:avLst/>
          </a:prstGeom>
        </p:spPr>
        <p:txBody>
          <a:bodyPr wrap="square">
            <a:spAutoFit/>
          </a:bodyPr>
          <a:lstStyle/>
          <a:p>
            <a:pPr marL="228593" indent="-228593">
              <a:buFont typeface="Arial" panose="020B0604020202020204" pitchFamily="34" charset="0"/>
              <a:buChar char="•"/>
            </a:pPr>
            <a:r>
              <a:rPr lang="en-US" sz="18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Representational </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State Transfer Application Programming </a:t>
            </a:r>
            <a:r>
              <a:rPr lang="en-US" sz="18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Interface is </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an architectural style used to create web services that exchange data with clients over HTTP.</a:t>
            </a:r>
          </a:p>
          <a:p>
            <a:pPr marL="228593" indent="-228593">
              <a:buFont typeface="Arial" panose="020B0604020202020204" pitchFamily="34" charset="0"/>
              <a:buChar char="•"/>
            </a:pPr>
            <a:endPar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 REST API is </a:t>
            </a:r>
            <a:r>
              <a:rPr lang="en-US" sz="1800" b="1" dirty="0">
                <a:ln w="0"/>
                <a:solidFill>
                  <a:srgbClr val="92D050"/>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used to exchange data between client and server </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applications using the HTTP protocol. </a:t>
            </a:r>
          </a:p>
          <a:p>
            <a:pPr marL="228593" indent="-228593">
              <a:buFont typeface="Arial" panose="020B0604020202020204" pitchFamily="34" charset="0"/>
              <a:buChar char="•"/>
            </a:pPr>
            <a:endPar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 REST API relies on the </a:t>
            </a:r>
            <a:r>
              <a:rPr lang="en-US" sz="1800" b="1" dirty="0">
                <a:ln w="0"/>
                <a:solidFill>
                  <a:srgbClr val="92D050"/>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use of standard HTTP methods </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such as GET, POST, PUT and DELETE to perform operations on resources.</a:t>
            </a:r>
          </a:p>
          <a:p>
            <a:pPr marL="228593" indent="-228593">
              <a:buFont typeface="Arial" panose="020B0604020202020204" pitchFamily="34" charset="0"/>
              <a:buChar char="•"/>
            </a:pPr>
            <a:endPar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In the REST API, each resource is </a:t>
            </a:r>
            <a:r>
              <a:rPr lang="en-US" sz="1800" b="1" dirty="0">
                <a:ln w="0"/>
                <a:solidFill>
                  <a:srgbClr val="92D050"/>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represented by a unique URL</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and client applications can send requests to that address to access the resource.</a:t>
            </a:r>
          </a:p>
          <a:p>
            <a:pPr marL="228593" indent="-228593">
              <a:buFont typeface="Arial" panose="020B0604020202020204" pitchFamily="34" charset="0"/>
              <a:buChar char="•"/>
            </a:pPr>
            <a:endPar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 REST API </a:t>
            </a:r>
            <a:r>
              <a:rPr lang="en-US" sz="1800" b="1" dirty="0">
                <a:ln w="0"/>
                <a:solidFill>
                  <a:srgbClr val="92D050"/>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uses data formats, such as JSON or XML,</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to represent resources and transfer data between the client and the server.</a:t>
            </a:r>
          </a:p>
          <a:p>
            <a:pPr marL="228593" indent="-228593">
              <a:buFont typeface="Arial" panose="020B0604020202020204" pitchFamily="34" charset="0"/>
              <a:buChar char="•"/>
            </a:pPr>
            <a:endPar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 REST API is </a:t>
            </a:r>
            <a:r>
              <a:rPr lang="en-US" sz="1800" b="1" dirty="0">
                <a:ln w="0"/>
                <a:solidFill>
                  <a:srgbClr val="92D050"/>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used in many applications</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such as social networks, messengers, online stores, and others, and allows you to create flexible and scalable web services that can exchange data with client applications on different platforms and devices.</a:t>
            </a:r>
            <a:endParaRPr lang="ru-RU"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sp>
        <p:nvSpPr>
          <p:cNvPr id="3" name="Номер слайда 2"/>
          <p:cNvSpPr>
            <a:spLocks noGrp="1"/>
          </p:cNvSpPr>
          <p:nvPr>
            <p:ph type="sldNum" sz="quarter" idx="12"/>
          </p:nvPr>
        </p:nvSpPr>
        <p:spPr/>
        <p:txBody>
          <a:bodyPr/>
          <a:lstStyle/>
          <a:p>
            <a:fld id="{9F05448C-47A6-407F-9FDF-0EF96B96A918}" type="slidenum">
              <a:rPr lang="ru-RU" smtClean="0"/>
              <a:pPr/>
              <a:t>18</a:t>
            </a:fld>
            <a:endParaRPr lang="ru-RU" dirty="0"/>
          </a:p>
        </p:txBody>
      </p:sp>
    </p:spTree>
    <p:extLst>
      <p:ext uri="{BB962C8B-B14F-4D97-AF65-F5344CB8AC3E}">
        <p14:creationId xmlns:p14="http://schemas.microsoft.com/office/powerpoint/2010/main" val="22125141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 name="Прямоугольник 4"/>
          <p:cNvSpPr/>
          <p:nvPr/>
        </p:nvSpPr>
        <p:spPr>
          <a:xfrm>
            <a:off x="703055" y="405947"/>
            <a:ext cx="1398140"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API</a:t>
            </a:r>
          </a:p>
        </p:txBody>
      </p:sp>
      <p:pic>
        <p:nvPicPr>
          <p:cNvPr id="10" name="Рисунок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8866" y="1279838"/>
            <a:ext cx="9437903" cy="5037872"/>
          </a:xfrm>
          <a:prstGeom prst="rect">
            <a:avLst/>
          </a:prstGeom>
        </p:spPr>
      </p:pic>
      <p:sp>
        <p:nvSpPr>
          <p:cNvPr id="3" name="Номер слайда 2"/>
          <p:cNvSpPr>
            <a:spLocks noGrp="1"/>
          </p:cNvSpPr>
          <p:nvPr>
            <p:ph type="sldNum" sz="quarter" idx="12"/>
          </p:nvPr>
        </p:nvSpPr>
        <p:spPr/>
        <p:txBody>
          <a:bodyPr/>
          <a:lstStyle/>
          <a:p>
            <a:fld id="{9F05448C-47A6-407F-9FDF-0EF96B96A918}" type="slidenum">
              <a:rPr lang="ru-RU" smtClean="0"/>
              <a:t>19</a:t>
            </a:fld>
            <a:endParaRPr lang="ru-RU"/>
          </a:p>
        </p:txBody>
      </p:sp>
    </p:spTree>
    <p:extLst>
      <p:ext uri="{BB962C8B-B14F-4D97-AF65-F5344CB8AC3E}">
        <p14:creationId xmlns:p14="http://schemas.microsoft.com/office/powerpoint/2010/main" val="3279917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4" name="Прямоугольник 3"/>
          <p:cNvSpPr/>
          <p:nvPr/>
        </p:nvSpPr>
        <p:spPr>
          <a:xfrm>
            <a:off x="236928" y="-21724"/>
            <a:ext cx="9655217" cy="7478970"/>
          </a:xfrm>
          <a:prstGeom prst="rect">
            <a:avLst/>
          </a:prstGeom>
          <a:noFill/>
          <a:effectLst>
            <a:outerShdw blurRad="50800" dist="38100" algn="l" rotWithShape="0">
              <a:prstClr val="black">
                <a:alpha val="40000"/>
              </a:prstClr>
            </a:outerShdw>
          </a:effectLst>
        </p:spPr>
        <p:txBody>
          <a:bodyPr wrap="square">
            <a:spAutoFit/>
          </a:bodyPr>
          <a:lstStyle/>
          <a:p>
            <a:pPr marL="571500" indent="-571500">
              <a:buFont typeface="Arial" panose="020B0604020202020204" pitchFamily="34" charset="0"/>
              <a:buChar char="•"/>
            </a:pP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Something </a:t>
            </a:r>
            <a:r>
              <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about </a:t>
            </a: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BOOST::BEAST</a:t>
            </a:r>
            <a:endPar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a:p>
            <a:pPr marL="571500" indent="-571500">
              <a:buFont typeface="Arial" panose="020B0604020202020204" pitchFamily="34" charset="0"/>
              <a:buChar char="•"/>
            </a:pPr>
            <a:r>
              <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FOR </a:t>
            </a: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WHAT? JG REBOOT</a:t>
            </a:r>
          </a:p>
          <a:p>
            <a:pPr marL="571500" indent="-571500">
              <a:buFont typeface="Arial" panose="020B0604020202020204" pitchFamily="34" charset="0"/>
              <a:buChar char="•"/>
            </a:pP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ASIO</a:t>
            </a:r>
            <a:endPar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a:p>
            <a:pPr marL="571500" indent="-571500">
              <a:buFont typeface="Arial" panose="020B0604020202020204" pitchFamily="34" charset="0"/>
              <a:buChar char="•"/>
            </a:pP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BEAST</a:t>
            </a:r>
          </a:p>
          <a:p>
            <a:pPr marL="571500" indent="-571500">
              <a:buFont typeface="Arial" panose="020B0604020202020204" pitchFamily="34" charset="0"/>
              <a:buChar char="•"/>
            </a:pPr>
            <a:r>
              <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Linking BEAST WITH ASIO</a:t>
            </a:r>
          </a:p>
          <a:p>
            <a:pPr marL="571500" indent="-571500">
              <a:buFont typeface="Arial" panose="020B0604020202020204" pitchFamily="34" charset="0"/>
              <a:buChar char="•"/>
            </a:pPr>
            <a:r>
              <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BEAST </a:t>
            </a:r>
            <a:r>
              <a:rPr lang="ru-RU"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BENCHMARK </a:t>
            </a:r>
            <a:r>
              <a:rPr lang="ru-RU"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AGAINST OTHER </a:t>
            </a:r>
            <a:r>
              <a:rPr lang="ru-RU"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LIBS</a:t>
            </a:r>
            <a:endParaRPr lang="ru-RU"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a:p>
            <a:pPr marL="571500" indent="-571500">
              <a:buFont typeface="Arial" panose="020B0604020202020204" pitchFamily="34" charset="0"/>
              <a:buChar char="•"/>
            </a:pPr>
            <a:r>
              <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HTTP </a:t>
            </a: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Protocols</a:t>
            </a:r>
          </a:p>
          <a:p>
            <a:pPr marL="571500" indent="-571500">
              <a:buFont typeface="Arial" panose="020B0604020202020204" pitchFamily="34" charset="0"/>
              <a:buChar char="•"/>
            </a:pP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a:t>
            </a:r>
          </a:p>
          <a:p>
            <a:pPr marL="571500" indent="-571500">
              <a:buFont typeface="Arial" panose="020B0604020202020204" pitchFamily="34" charset="0"/>
              <a:buChar char="•"/>
            </a:pPr>
            <a:r>
              <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t>
            </a: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API</a:t>
            </a:r>
          </a:p>
          <a:p>
            <a:pPr marL="571500" indent="-571500">
              <a:buFont typeface="Arial" panose="020B0604020202020204" pitchFamily="34" charset="0"/>
              <a:buChar char="•"/>
            </a:pPr>
            <a:r>
              <a:rPr lang="en-US" sz="3200" dirty="0" err="1"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RESTFul</a:t>
            </a: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API</a:t>
            </a:r>
          </a:p>
          <a:p>
            <a:pPr marL="571500" indent="-571500">
              <a:buFont typeface="Arial" panose="020B0604020202020204" pitchFamily="34" charset="0"/>
              <a:buChar char="•"/>
            </a:pP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HTTP PROTOCOLS EXAMPLE</a:t>
            </a:r>
          </a:p>
          <a:p>
            <a:pPr marL="571500" indent="-571500">
              <a:buFont typeface="Arial" panose="020B0604020202020204" pitchFamily="34" charset="0"/>
              <a:buChar char="•"/>
            </a:pP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API EXAMPLE</a:t>
            </a:r>
          </a:p>
          <a:p>
            <a:pPr marL="571500" indent="-571500">
              <a:buFont typeface="Arial" panose="020B0604020202020204" pitchFamily="34" charset="0"/>
              <a:buChar char="•"/>
            </a:pP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RESTFUL API EXAMPLE</a:t>
            </a:r>
          </a:p>
          <a:p>
            <a:pPr marL="571500" indent="-571500">
              <a:buFont typeface="Arial" panose="020B0604020202020204" pitchFamily="34" charset="0"/>
              <a:buChar char="•"/>
            </a:pP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CONCLUSION</a:t>
            </a:r>
            <a:endParaRPr lang="ru-RU"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a:p>
            <a:pPr marL="571500" indent="-571500">
              <a:buFont typeface="Arial" panose="020B0604020202020204" pitchFamily="34" charset="0"/>
              <a:buChar char="•"/>
            </a:pPr>
            <a:r>
              <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REFERENCES</a:t>
            </a:r>
          </a:p>
        </p:txBody>
      </p:sp>
      <p:sp>
        <p:nvSpPr>
          <p:cNvPr id="3" name="Номер слайда 2"/>
          <p:cNvSpPr>
            <a:spLocks noGrp="1"/>
          </p:cNvSpPr>
          <p:nvPr>
            <p:ph type="sldNum" sz="quarter" idx="12"/>
          </p:nvPr>
        </p:nvSpPr>
        <p:spPr/>
        <p:txBody>
          <a:bodyPr/>
          <a:lstStyle/>
          <a:p>
            <a:fld id="{9F05448C-47A6-407F-9FDF-0EF96B96A918}" type="slidenum">
              <a:rPr lang="ru-RU" smtClean="0"/>
              <a:t>2</a:t>
            </a:fld>
            <a:endParaRPr lang="ru-RU"/>
          </a:p>
        </p:txBody>
      </p:sp>
    </p:spTree>
    <p:extLst>
      <p:ext uri="{BB962C8B-B14F-4D97-AF65-F5344CB8AC3E}">
        <p14:creationId xmlns:p14="http://schemas.microsoft.com/office/powerpoint/2010/main" val="41505372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3110" y="-641830"/>
            <a:ext cx="7030997" cy="7957030"/>
          </a:xfrm>
          <a:prstGeom prst="rect">
            <a:avLst/>
          </a:prstGeom>
        </p:spPr>
      </p:pic>
      <p:sp>
        <p:nvSpPr>
          <p:cNvPr id="4" name="Номер слайда 3"/>
          <p:cNvSpPr>
            <a:spLocks noGrp="1"/>
          </p:cNvSpPr>
          <p:nvPr>
            <p:ph type="sldNum" sz="quarter" idx="12"/>
          </p:nvPr>
        </p:nvSpPr>
        <p:spPr/>
        <p:txBody>
          <a:bodyPr/>
          <a:lstStyle/>
          <a:p>
            <a:fld id="{9F05448C-47A6-407F-9FDF-0EF96B96A918}" type="slidenum">
              <a:rPr lang="ru-RU" smtClean="0"/>
              <a:t>20</a:t>
            </a:fld>
            <a:endParaRPr lang="ru-RU"/>
          </a:p>
        </p:txBody>
      </p:sp>
      <p:sp>
        <p:nvSpPr>
          <p:cNvPr id="5" name="Прямоугольник 4"/>
          <p:cNvSpPr/>
          <p:nvPr/>
        </p:nvSpPr>
        <p:spPr>
          <a:xfrm>
            <a:off x="261201" y="123235"/>
            <a:ext cx="1874231" cy="769441"/>
          </a:xfrm>
          <a:prstGeom prst="rect">
            <a:avLst/>
          </a:prstGeom>
          <a:effectLst>
            <a:outerShdw blurRad="50800" dist="38100" algn="l" rotWithShape="0">
              <a:prstClr val="black">
                <a:alpha val="40000"/>
              </a:prstClr>
            </a:outerShdw>
          </a:effectLst>
        </p:spPr>
        <p:txBody>
          <a:bodyPr wrap="none">
            <a:spAutoFit/>
          </a:bodyPr>
          <a:lstStyle/>
          <a:p>
            <a:r>
              <a:rPr lang="en-US" sz="4400" dirty="0" err="1"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RESTful</a:t>
            </a:r>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API</a:t>
            </a:r>
          </a:p>
        </p:txBody>
      </p:sp>
      <p:sp>
        <p:nvSpPr>
          <p:cNvPr id="6" name="Прямоугольник 5"/>
          <p:cNvSpPr/>
          <p:nvPr/>
        </p:nvSpPr>
        <p:spPr>
          <a:xfrm>
            <a:off x="261201" y="892676"/>
            <a:ext cx="4979393" cy="2862322"/>
          </a:xfrm>
          <a:prstGeom prst="rect">
            <a:avLst/>
          </a:prstGeom>
        </p:spPr>
        <p:txBody>
          <a:bodyPr wrap="square">
            <a:spAutoFit/>
          </a:bodyPr>
          <a:lstStyle/>
          <a:p>
            <a:r>
              <a:rPr lang="ru-RU" sz="1800" b="1" dirty="0" err="1">
                <a:solidFill>
                  <a:srgbClr val="92D050"/>
                </a:solidFill>
                <a:latin typeface="Cascadia Code" panose="020B0609020000020004" pitchFamily="49" charset="0"/>
                <a:cs typeface="Cascadia Code" panose="020B0609020000020004" pitchFamily="49" charset="0"/>
              </a:rPr>
              <a:t>RESTful</a:t>
            </a:r>
            <a:r>
              <a:rPr lang="ru-RU" sz="1800" b="1" dirty="0">
                <a:solidFill>
                  <a:srgbClr val="92D050"/>
                </a:solidFill>
                <a:latin typeface="Cascadia Code" panose="020B0609020000020004" pitchFamily="49" charset="0"/>
                <a:cs typeface="Cascadia Code" panose="020B0609020000020004" pitchFamily="49" charset="0"/>
              </a:rPr>
              <a:t> API </a:t>
            </a:r>
            <a:r>
              <a:rPr lang="ru-RU" sz="1800" b="1" dirty="0" err="1">
                <a:solidFill>
                  <a:schemeClr val="bg1"/>
                </a:solidFill>
                <a:latin typeface="Cascadia Code" panose="020B0609020000020004" pitchFamily="49" charset="0"/>
                <a:cs typeface="Cascadia Code" panose="020B0609020000020004" pitchFamily="49" charset="0"/>
              </a:rPr>
              <a:t>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a:t>
            </a:r>
            <a:r>
              <a:rPr lang="ru-RU" sz="1800" b="1" dirty="0">
                <a:solidFill>
                  <a:schemeClr val="bg1"/>
                </a:solidFill>
                <a:latin typeface="Cascadia Code" panose="020B0609020000020004" pitchFamily="49" charset="0"/>
                <a:cs typeface="Cascadia Code" panose="020B0609020000020004" pitchFamily="49" charset="0"/>
              </a:rPr>
              <a:t> API </a:t>
            </a:r>
            <a:r>
              <a:rPr lang="ru-RU" sz="1800" b="1" dirty="0" err="1">
                <a:solidFill>
                  <a:schemeClr val="bg1"/>
                </a:solidFill>
                <a:latin typeface="Cascadia Code" panose="020B0609020000020004" pitchFamily="49" charset="0"/>
                <a:cs typeface="Cascadia Code" panose="020B0609020000020004" pitchFamily="49" charset="0"/>
              </a:rPr>
              <a:t>that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fully</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conforms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principles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of</a:t>
            </a:r>
            <a:r>
              <a:rPr lang="ru-RU" sz="1800" b="1" dirty="0">
                <a:solidFill>
                  <a:schemeClr val="bg1"/>
                </a:solidFill>
                <a:latin typeface="Cascadia Code" panose="020B0609020000020004" pitchFamily="49" charset="0"/>
                <a:cs typeface="Cascadia Code" panose="020B0609020000020004" pitchFamily="49" charset="0"/>
              </a:rPr>
              <a:t> REST </a:t>
            </a:r>
            <a:r>
              <a:rPr lang="ru-RU" sz="1800" b="1" dirty="0" err="1">
                <a:solidFill>
                  <a:schemeClr val="bg1"/>
                </a:solidFill>
                <a:latin typeface="Cascadia Code" panose="020B0609020000020004" pitchFamily="49" charset="0"/>
                <a:cs typeface="Cascadia Code" panose="020B0609020000020004" pitchFamily="49" charset="0"/>
              </a:rPr>
              <a:t>architecture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means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that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RESTful</a:t>
            </a:r>
            <a:r>
              <a:rPr lang="ru-RU" sz="1800" b="1" dirty="0">
                <a:solidFill>
                  <a:schemeClr val="bg1"/>
                </a:solidFill>
                <a:latin typeface="Cascadia Code" panose="020B0609020000020004" pitchFamily="49" charset="0"/>
                <a:cs typeface="Cascadia Code" panose="020B0609020000020004" pitchFamily="49" charset="0"/>
              </a:rPr>
              <a:t> API </a:t>
            </a:r>
            <a:r>
              <a:rPr lang="ru-RU" sz="1800" b="1" dirty="0" err="1">
                <a:solidFill>
                  <a:schemeClr val="bg1"/>
                </a:solidFill>
                <a:latin typeface="Cascadia Code" panose="020B0609020000020004" pitchFamily="49" charset="0"/>
                <a:cs typeface="Cascadia Code" panose="020B0609020000020004" pitchFamily="49" charset="0"/>
              </a:rPr>
              <a:t>uses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all</a:t>
            </a:r>
            <a:r>
              <a:rPr lang="ru-RU" sz="1800" b="1" dirty="0">
                <a:solidFill>
                  <a:srgbClr val="92D050"/>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basic</a:t>
            </a:r>
            <a:r>
              <a:rPr lang="ru-RU" sz="1800" b="1" dirty="0">
                <a:solidFill>
                  <a:srgbClr val="92D050"/>
                </a:solidFill>
                <a:latin typeface="Cascadia Code" panose="020B0609020000020004" pitchFamily="49" charset="0"/>
                <a:cs typeface="Cascadia Code" panose="020B0609020000020004" pitchFamily="49" charset="0"/>
              </a:rPr>
              <a:t> REST </a:t>
            </a:r>
            <a:r>
              <a:rPr lang="ru-RU" sz="1800" b="1" dirty="0" err="1">
                <a:solidFill>
                  <a:srgbClr val="92D050"/>
                </a:solidFill>
                <a:latin typeface="Cascadia Code" panose="020B0609020000020004" pitchFamily="49" charset="0"/>
                <a:cs typeface="Cascadia Code" panose="020B0609020000020004" pitchFamily="49" charset="0"/>
              </a:rPr>
              <a:t>principles</a:t>
            </a:r>
            <a:r>
              <a:rPr lang="ru-RU" sz="1800" b="1" dirty="0">
                <a:solidFill>
                  <a:srgbClr val="92D050"/>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such</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client-server</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architecture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no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state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caching</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uniform</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interface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etc</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a:solidFill>
                  <a:srgbClr val="92D050"/>
                </a:solidFill>
                <a:latin typeface="Cascadia Code" panose="020B0609020000020004" pitchFamily="49" charset="0"/>
                <a:cs typeface="Cascadia Code" panose="020B0609020000020004" pitchFamily="49" charset="0"/>
              </a:rPr>
              <a:t>The </a:t>
            </a:r>
            <a:r>
              <a:rPr lang="ru-RU" sz="1800" b="1" dirty="0" err="1">
                <a:solidFill>
                  <a:srgbClr val="92D050"/>
                </a:solidFill>
                <a:latin typeface="Cascadia Code" panose="020B0609020000020004" pitchFamily="49" charset="0"/>
                <a:cs typeface="Cascadia Code" panose="020B0609020000020004" pitchFamily="49" charset="0"/>
              </a:rPr>
              <a:t>RESTful</a:t>
            </a:r>
            <a:r>
              <a:rPr lang="ru-RU" sz="1800" b="1" dirty="0">
                <a:solidFill>
                  <a:srgbClr val="92D050"/>
                </a:solidFill>
                <a:latin typeface="Cascadia Code" panose="020B0609020000020004" pitchFamily="49" charset="0"/>
                <a:cs typeface="Cascadia Code" panose="020B0609020000020004" pitchFamily="49" charset="0"/>
              </a:rPr>
              <a:t> API </a:t>
            </a:r>
            <a:r>
              <a:rPr lang="ru-RU" sz="1800" b="1" dirty="0" err="1">
                <a:solidFill>
                  <a:schemeClr val="bg1"/>
                </a:solidFill>
                <a:latin typeface="Cascadia Code" panose="020B0609020000020004" pitchFamily="49" charset="0"/>
                <a:cs typeface="Cascadia Code" panose="020B0609020000020004" pitchFamily="49" charset="0"/>
              </a:rPr>
              <a:t>must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also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use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standard</a:t>
            </a:r>
            <a:r>
              <a:rPr lang="ru-RU" sz="1800" b="1" dirty="0">
                <a:solidFill>
                  <a:schemeClr val="bg1"/>
                </a:solidFill>
                <a:latin typeface="Cascadia Code" panose="020B0609020000020004" pitchFamily="49" charset="0"/>
                <a:cs typeface="Cascadia Code" panose="020B0609020000020004" pitchFamily="49" charset="0"/>
              </a:rPr>
              <a:t> HTTP </a:t>
            </a:r>
            <a:r>
              <a:rPr lang="ru-RU" sz="1800" b="1" dirty="0" err="1">
                <a:solidFill>
                  <a:schemeClr val="bg1"/>
                </a:solidFill>
                <a:latin typeface="Cascadia Code" panose="020B0609020000020004" pitchFamily="49" charset="0"/>
                <a:cs typeface="Cascadia Code" panose="020B0609020000020004" pitchFamily="49" charset="0"/>
              </a:rPr>
              <a:t>methods</a:t>
            </a:r>
            <a:r>
              <a:rPr lang="ru-RU" sz="1800" b="1" dirty="0">
                <a:solidFill>
                  <a:schemeClr val="bg1"/>
                </a:solidFill>
                <a:latin typeface="Cascadia Code" panose="020B0609020000020004" pitchFamily="49" charset="0"/>
                <a:cs typeface="Cascadia Code" panose="020B0609020000020004" pitchFamily="49" charset="0"/>
              </a:rPr>
              <a:t> (GET, POST, PUT, DELETE)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URIs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access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resources</a:t>
            </a:r>
            <a:r>
              <a:rPr lang="ru-RU" sz="1800" b="1" dirty="0">
                <a:solidFill>
                  <a:schemeClr val="bg1"/>
                </a:solidFill>
                <a:latin typeface="Cascadia Code" panose="020B0609020000020004" pitchFamily="49" charset="0"/>
                <a:cs typeface="Cascadia Code" panose="020B0609020000020004" pitchFamily="49" charset="0"/>
              </a:rPr>
              <a:t>.</a:t>
            </a:r>
          </a:p>
        </p:txBody>
      </p:sp>
      <p:sp>
        <p:nvSpPr>
          <p:cNvPr id="7" name="Прямоугольник 6"/>
          <p:cNvSpPr/>
          <p:nvPr/>
        </p:nvSpPr>
        <p:spPr>
          <a:xfrm>
            <a:off x="261201" y="3800675"/>
            <a:ext cx="4743419" cy="3416320"/>
          </a:xfrm>
          <a:prstGeom prst="rect">
            <a:avLst/>
          </a:prstGeom>
        </p:spPr>
        <p:txBody>
          <a:bodyPr wrap="square">
            <a:spAutoFit/>
          </a:bodyPr>
          <a:lstStyle/>
          <a:p>
            <a:r>
              <a:rPr lang="ru-RU" sz="1800" b="1" dirty="0">
                <a:solidFill>
                  <a:schemeClr val="bg1"/>
                </a:solidFill>
                <a:latin typeface="Cascadia Code" panose="020B0609020000020004" pitchFamily="49" charset="0"/>
                <a:cs typeface="Cascadia Code" panose="020B0609020000020004" pitchFamily="49" charset="0"/>
              </a:rPr>
              <a:t> </a:t>
            </a:r>
            <a:r>
              <a:rPr lang="ru-RU" sz="1800" b="1" dirty="0">
                <a:solidFill>
                  <a:srgbClr val="92D050"/>
                </a:solidFill>
                <a:latin typeface="Cascadia Code" panose="020B0609020000020004" pitchFamily="49" charset="0"/>
                <a:cs typeface="Cascadia Code" panose="020B0609020000020004" pitchFamily="49" charset="0"/>
              </a:rPr>
              <a:t>The REST API</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may</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not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entirely</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consistent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with</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principles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may</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not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fully</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RESTful</a:t>
            </a:r>
            <a:r>
              <a:rPr lang="ru-RU" sz="1800" b="1" dirty="0" smtClean="0">
                <a:solidFill>
                  <a:schemeClr val="bg1"/>
                </a:solidFill>
                <a:latin typeface="Cascadia Code" panose="020B0609020000020004" pitchFamily="49" charset="0"/>
                <a:cs typeface="Cascadia Code" panose="020B0609020000020004" pitchFamily="49" charset="0"/>
              </a:rPr>
              <a:t>.</a:t>
            </a:r>
            <a:r>
              <a:rPr lang="en-US" sz="1800" b="1" dirty="0">
                <a:solidFill>
                  <a:schemeClr val="bg1"/>
                </a:solidFill>
                <a:latin typeface="Cascadia Code" panose="020B0609020000020004" pitchFamily="49" charset="0"/>
                <a:cs typeface="Cascadia Code" panose="020B0609020000020004" pitchFamily="49" charset="0"/>
              </a:rPr>
              <a:t> The main difference between the REST API and the </a:t>
            </a:r>
            <a:r>
              <a:rPr lang="en-US" sz="1800" b="1" dirty="0" err="1">
                <a:solidFill>
                  <a:srgbClr val="92D050"/>
                </a:solidFill>
                <a:latin typeface="Cascadia Code" panose="020B0609020000020004" pitchFamily="49" charset="0"/>
                <a:cs typeface="Cascadia Code" panose="020B0609020000020004" pitchFamily="49" charset="0"/>
              </a:rPr>
              <a:t>RESTful</a:t>
            </a:r>
            <a:r>
              <a:rPr lang="en-US" sz="1800" b="1" dirty="0">
                <a:solidFill>
                  <a:srgbClr val="92D050"/>
                </a:solidFill>
                <a:latin typeface="Cascadia Code" panose="020B0609020000020004" pitchFamily="49" charset="0"/>
                <a:cs typeface="Cascadia Code" panose="020B0609020000020004" pitchFamily="49" charset="0"/>
              </a:rPr>
              <a:t> API </a:t>
            </a:r>
            <a:r>
              <a:rPr lang="en-US" sz="1800" b="1" dirty="0">
                <a:solidFill>
                  <a:schemeClr val="bg1"/>
                </a:solidFill>
                <a:latin typeface="Cascadia Code" panose="020B0609020000020004" pitchFamily="49" charset="0"/>
                <a:cs typeface="Cascadia Code" panose="020B0609020000020004" pitchFamily="49" charset="0"/>
              </a:rPr>
              <a:t>is that the </a:t>
            </a:r>
            <a:r>
              <a:rPr lang="en-US" sz="1800" b="1" dirty="0" err="1">
                <a:solidFill>
                  <a:schemeClr val="bg1"/>
                </a:solidFill>
                <a:latin typeface="Cascadia Code" panose="020B0609020000020004" pitchFamily="49" charset="0"/>
                <a:cs typeface="Cascadia Code" panose="020B0609020000020004" pitchFamily="49" charset="0"/>
              </a:rPr>
              <a:t>RESTful</a:t>
            </a:r>
            <a:r>
              <a:rPr lang="en-US" sz="1800" b="1" dirty="0">
                <a:solidFill>
                  <a:schemeClr val="bg1"/>
                </a:solidFill>
                <a:latin typeface="Cascadia Code" panose="020B0609020000020004" pitchFamily="49" charset="0"/>
                <a:cs typeface="Cascadia Code" panose="020B0609020000020004" pitchFamily="49" charset="0"/>
              </a:rPr>
              <a:t> API </a:t>
            </a:r>
            <a:r>
              <a:rPr lang="en-US" sz="1800" b="1" dirty="0">
                <a:solidFill>
                  <a:srgbClr val="92D050"/>
                </a:solidFill>
                <a:latin typeface="Cascadia Code" panose="020B0609020000020004" pitchFamily="49" charset="0"/>
                <a:cs typeface="Cascadia Code" panose="020B0609020000020004" pitchFamily="49" charset="0"/>
              </a:rPr>
              <a:t>is fully consistent </a:t>
            </a:r>
            <a:r>
              <a:rPr lang="en-US" sz="1800" b="1" dirty="0">
                <a:solidFill>
                  <a:schemeClr val="bg1"/>
                </a:solidFill>
                <a:latin typeface="Cascadia Code" panose="020B0609020000020004" pitchFamily="49" charset="0"/>
                <a:cs typeface="Cascadia Code" panose="020B0609020000020004" pitchFamily="49" charset="0"/>
              </a:rPr>
              <a:t>with the principles </a:t>
            </a:r>
            <a:r>
              <a:rPr lang="en-US" sz="1800" b="1" dirty="0">
                <a:solidFill>
                  <a:srgbClr val="92D050"/>
                </a:solidFill>
                <a:latin typeface="Cascadia Code" panose="020B0609020000020004" pitchFamily="49" charset="0"/>
                <a:cs typeface="Cascadia Code" panose="020B0609020000020004" pitchFamily="49" charset="0"/>
              </a:rPr>
              <a:t>of the REST architecture</a:t>
            </a:r>
            <a:r>
              <a:rPr lang="en-US" sz="1800" b="1" dirty="0">
                <a:solidFill>
                  <a:schemeClr val="bg1"/>
                </a:solidFill>
                <a:latin typeface="Cascadia Code" panose="020B0609020000020004" pitchFamily="49" charset="0"/>
                <a:cs typeface="Cascadia Code" panose="020B0609020000020004" pitchFamily="49" charset="0"/>
              </a:rPr>
              <a:t>, while </a:t>
            </a:r>
            <a:r>
              <a:rPr lang="en-US" sz="1800" b="1" dirty="0">
                <a:solidFill>
                  <a:srgbClr val="92D050"/>
                </a:solidFill>
                <a:latin typeface="Cascadia Code" panose="020B0609020000020004" pitchFamily="49" charset="0"/>
                <a:cs typeface="Cascadia Code" panose="020B0609020000020004" pitchFamily="49" charset="0"/>
              </a:rPr>
              <a:t>the REST API </a:t>
            </a:r>
            <a:r>
              <a:rPr lang="en-US" sz="1800" b="1" dirty="0">
                <a:solidFill>
                  <a:schemeClr val="bg1"/>
                </a:solidFill>
                <a:latin typeface="Cascadia Code" panose="020B0609020000020004" pitchFamily="49" charset="0"/>
                <a:cs typeface="Cascadia Code" panose="020B0609020000020004" pitchFamily="49" charset="0"/>
              </a:rPr>
              <a:t>can use some of these principles, but </a:t>
            </a:r>
            <a:r>
              <a:rPr lang="en-US" sz="1800" b="1" dirty="0">
                <a:solidFill>
                  <a:srgbClr val="92D050"/>
                </a:solidFill>
                <a:latin typeface="Cascadia Code" panose="020B0609020000020004" pitchFamily="49" charset="0"/>
                <a:cs typeface="Cascadia Code" panose="020B0609020000020004" pitchFamily="49" charset="0"/>
              </a:rPr>
              <a:t>does not have to use all </a:t>
            </a:r>
            <a:r>
              <a:rPr lang="en-US" sz="1800" b="1" dirty="0">
                <a:solidFill>
                  <a:schemeClr val="bg1"/>
                </a:solidFill>
                <a:latin typeface="Cascadia Code" panose="020B0609020000020004" pitchFamily="49" charset="0"/>
                <a:cs typeface="Cascadia Code" panose="020B0609020000020004" pitchFamily="49" charset="0"/>
              </a:rPr>
              <a:t>of them.</a:t>
            </a:r>
            <a:endParaRPr lang="ru-RU" sz="1800" b="1" dirty="0">
              <a:solidFill>
                <a:schemeClr val="bg1"/>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647858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21</a:t>
            </a:fld>
            <a:endParaRPr lang="ru-RU"/>
          </a:p>
        </p:txBody>
      </p:sp>
      <p:sp>
        <p:nvSpPr>
          <p:cNvPr id="5" name="Прямоугольник 4"/>
          <p:cNvSpPr/>
          <p:nvPr/>
        </p:nvSpPr>
        <p:spPr>
          <a:xfrm>
            <a:off x="386571" y="368225"/>
            <a:ext cx="3844322"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HTTP </a:t>
            </a:r>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PROTOCOLS EXAMPLE</a:t>
            </a: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2" name="Прямоугольник 1"/>
          <p:cNvSpPr/>
          <p:nvPr/>
        </p:nvSpPr>
        <p:spPr>
          <a:xfrm>
            <a:off x="386571" y="1137666"/>
            <a:ext cx="8303492" cy="1200329"/>
          </a:xfrm>
          <a:prstGeom prst="rect">
            <a:avLst/>
          </a:prstGeom>
        </p:spPr>
        <p:txBody>
          <a:bodyPr wrap="square">
            <a:spAutoFit/>
          </a:bodyPr>
          <a:lstStyle/>
          <a:p>
            <a:r>
              <a:rPr lang="en-US" sz="1800" b="1" dirty="0">
                <a:solidFill>
                  <a:srgbClr val="92D050"/>
                </a:solidFill>
                <a:latin typeface="Cascadia Code" panose="020B0609020000020004" pitchFamily="49" charset="0"/>
                <a:cs typeface="Cascadia Code" panose="020B0609020000020004" pitchFamily="49" charset="0"/>
              </a:rPr>
              <a:t>http::request&lt;http::string_body&gt; </a:t>
            </a:r>
            <a:r>
              <a:rPr lang="en-US" sz="1800" b="1" dirty="0" err="1">
                <a:solidFill>
                  <a:schemeClr val="bg1"/>
                </a:solidFill>
                <a:latin typeface="Cascadia Code" panose="020B0609020000020004" pitchFamily="49" charset="0"/>
                <a:cs typeface="Cascadia Code" panose="020B0609020000020004" pitchFamily="49" charset="0"/>
              </a:rPr>
              <a:t>req</a:t>
            </a:r>
            <a:r>
              <a:rPr lang="en-US" sz="1800" b="1" dirty="0">
                <a:solidFill>
                  <a:schemeClr val="bg1"/>
                </a:solidFill>
                <a:latin typeface="Cascadia Code" panose="020B0609020000020004" pitchFamily="49" charset="0"/>
                <a:cs typeface="Cascadia Code" panose="020B0609020000020004" pitchFamily="49" charset="0"/>
              </a:rPr>
              <a:t>{verb, target, version</a:t>
            </a:r>
            <a:r>
              <a:rPr lang="en-US" sz="1800" b="1" dirty="0" smtClean="0">
                <a:solidFill>
                  <a:schemeClr val="bg1"/>
                </a:solidFill>
                <a:latin typeface="Cascadia Code" panose="020B0609020000020004" pitchFamily="49" charset="0"/>
                <a:cs typeface="Cascadia Code" panose="020B0609020000020004" pitchFamily="49" charset="0"/>
              </a:rPr>
              <a:t>};</a:t>
            </a:r>
            <a:r>
              <a:rPr lang="ru-RU" sz="1800" b="1" dirty="0" smtClean="0">
                <a:solidFill>
                  <a:schemeClr val="bg1"/>
                </a:solidFill>
                <a:latin typeface="Cascadia Code" panose="020B0609020000020004" pitchFamily="49" charset="0"/>
                <a:cs typeface="Cascadia Code" panose="020B0609020000020004" pitchFamily="49" charset="0"/>
              </a:rPr>
              <a:t> - </a:t>
            </a:r>
            <a:r>
              <a:rPr lang="ru-RU" sz="1800" b="1" dirty="0" err="1" smtClean="0">
                <a:solidFill>
                  <a:schemeClr val="bg1"/>
                </a:solidFill>
                <a:latin typeface="Cascadia Code" panose="020B0609020000020004" pitchFamily="49" charset="0"/>
                <a:cs typeface="Cascadia Code" panose="020B0609020000020004" pitchFamily="49" charset="0"/>
              </a:rPr>
              <a:t>creating</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a:solidFill>
                  <a:schemeClr val="bg1"/>
                </a:solidFill>
                <a:latin typeface="Cascadia Code" panose="020B0609020000020004" pitchFamily="49" charset="0"/>
                <a:cs typeface="Cascadia Code" panose="020B0609020000020004" pitchFamily="49" charset="0"/>
              </a:rPr>
              <a:t>a </a:t>
            </a:r>
            <a:r>
              <a:rPr lang="ru-RU" sz="1800" b="1" dirty="0" err="1">
                <a:solidFill>
                  <a:schemeClr val="bg1"/>
                </a:solidFill>
                <a:latin typeface="Cascadia Code" panose="020B0609020000020004" pitchFamily="49" charset="0"/>
                <a:cs typeface="Cascadia Code" panose="020B0609020000020004" pitchFamily="49" charset="0"/>
              </a:rPr>
              <a:t>request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with</a:t>
            </a:r>
            <a:r>
              <a:rPr lang="ru-RU" sz="1800" b="1" dirty="0">
                <a:solidFill>
                  <a:schemeClr val="bg1"/>
                </a:solidFill>
                <a:latin typeface="Cascadia Code" panose="020B0609020000020004" pitchFamily="49" charset="0"/>
                <a:cs typeface="Cascadia Code" panose="020B0609020000020004" pitchFamily="49" charset="0"/>
              </a:rPr>
              <a:t> a </a:t>
            </a:r>
            <a:r>
              <a:rPr lang="ru-RU" sz="1800" b="1" dirty="0" err="1">
                <a:solidFill>
                  <a:schemeClr val="bg1"/>
                </a:solidFill>
                <a:latin typeface="Cascadia Code" panose="020B0609020000020004" pitchFamily="49" charset="0"/>
                <a:cs typeface="Cascadia Code" panose="020B0609020000020004" pitchFamily="49" charset="0"/>
              </a:rPr>
              <a:t>specific</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verb</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target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http</a:t>
            </a:r>
            <a:r>
              <a:rPr lang="ru-RU" sz="1800" b="1" dirty="0">
                <a:solidFill>
                  <a:srgbClr val="92D050"/>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protocol</a:t>
            </a:r>
            <a:r>
              <a:rPr lang="ru-RU" sz="1800" b="1" dirty="0">
                <a:solidFill>
                  <a:srgbClr val="92D050"/>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version</a:t>
            </a:r>
            <a:endParaRPr lang="ru-RU" sz="1800" b="1" dirty="0">
              <a:solidFill>
                <a:srgbClr val="92D050"/>
              </a:solidFill>
              <a:latin typeface="Cascadia Code" panose="020B0609020000020004" pitchFamily="49" charset="0"/>
              <a:cs typeface="Cascadia Code" panose="020B0609020000020004" pitchFamily="49" charset="0"/>
            </a:endParaRPr>
          </a:p>
          <a:p>
            <a:endParaRPr lang="ru-RU" sz="1800" b="1" dirty="0">
              <a:solidFill>
                <a:schemeClr val="bg1"/>
              </a:solidFill>
              <a:latin typeface="Cascadia Code" panose="020B0609020000020004" pitchFamily="49" charset="0"/>
              <a:cs typeface="Cascadia Code" panose="020B0609020000020004" pitchFamily="49" charset="0"/>
            </a:endParaRPr>
          </a:p>
        </p:txBody>
      </p:sp>
      <p:sp>
        <p:nvSpPr>
          <p:cNvPr id="6" name="Прямоугольник 5"/>
          <p:cNvSpPr/>
          <p:nvPr/>
        </p:nvSpPr>
        <p:spPr>
          <a:xfrm>
            <a:off x="452578" y="2188159"/>
            <a:ext cx="10280073" cy="4247317"/>
          </a:xfrm>
          <a:prstGeom prst="rect">
            <a:avLst/>
          </a:prstGeom>
        </p:spPr>
        <p:txBody>
          <a:bodyPr wrap="square">
            <a:spAutoFit/>
          </a:bodyPr>
          <a:lstStyle/>
          <a:p>
            <a:r>
              <a:rPr lang="en-US" sz="1800" b="1" dirty="0" err="1" smtClean="0">
                <a:solidFill>
                  <a:schemeClr val="bg1"/>
                </a:solidFill>
                <a:latin typeface="Cascadia Mono" panose="020B0609020000020004" pitchFamily="49" charset="0"/>
              </a:rPr>
              <a:t>req.</a:t>
            </a:r>
            <a:r>
              <a:rPr lang="en-US" sz="1800" b="1" dirty="0" err="1" smtClean="0">
                <a:solidFill>
                  <a:srgbClr val="FFFF00"/>
                </a:solidFill>
                <a:latin typeface="Cascadia Mono" panose="020B0609020000020004" pitchFamily="49" charset="0"/>
              </a:rPr>
              <a:t>set</a:t>
            </a:r>
            <a:r>
              <a:rPr lang="en-US" sz="1800" b="1" dirty="0" smtClean="0">
                <a:solidFill>
                  <a:srgbClr val="FFFF00"/>
                </a:solidFill>
                <a:latin typeface="Cascadia Mono" panose="020B0609020000020004" pitchFamily="49" charset="0"/>
              </a:rPr>
              <a:t>() </a:t>
            </a:r>
            <a:r>
              <a:rPr lang="ru-RU" sz="1800" b="1" dirty="0" smtClean="0">
                <a:solidFill>
                  <a:schemeClr val="bg1"/>
                </a:solidFill>
                <a:latin typeface="Cascadia Mono" panose="020B0609020000020004" pitchFamily="49" charset="0"/>
              </a:rPr>
              <a:t>- </a:t>
            </a:r>
            <a:r>
              <a:rPr lang="en-US" sz="1800" b="1" dirty="0">
                <a:solidFill>
                  <a:schemeClr val="bg1"/>
                </a:solidFill>
                <a:latin typeface="Cascadia Mono" panose="020B0609020000020004" pitchFamily="49" charset="0"/>
              </a:rPr>
              <a:t>is used to set the HTTP header value. It has three </a:t>
            </a:r>
            <a:r>
              <a:rPr lang="en-US" sz="1800" b="1" dirty="0" smtClean="0">
                <a:solidFill>
                  <a:schemeClr val="bg1"/>
                </a:solidFill>
                <a:latin typeface="Cascadia Mono" panose="020B0609020000020004" pitchFamily="49" charset="0"/>
              </a:rPr>
              <a:t>overloads</a:t>
            </a:r>
            <a:r>
              <a:rPr lang="ru-RU" sz="1800" b="1" dirty="0">
                <a:solidFill>
                  <a:schemeClr val="bg1"/>
                </a:solidFill>
                <a:latin typeface="Cascadia Mono" panose="020B0609020000020004" pitchFamily="49" charset="0"/>
              </a:rPr>
              <a:t>:</a:t>
            </a:r>
            <a:endParaRPr lang="en-US" sz="1800" b="1" dirty="0" smtClean="0">
              <a:solidFill>
                <a:schemeClr val="bg1"/>
              </a:solidFill>
              <a:latin typeface="Cascadia Mono" panose="020B0609020000020004" pitchFamily="49" charset="0"/>
            </a:endParaRPr>
          </a:p>
          <a:p>
            <a:endParaRPr lang="en-US" sz="1800" b="1" dirty="0" smtClean="0">
              <a:solidFill>
                <a:schemeClr val="bg1"/>
              </a:solidFill>
              <a:latin typeface="Cascadia Mono" panose="020B0609020000020004" pitchFamily="49" charset="0"/>
            </a:endParaRPr>
          </a:p>
          <a:p>
            <a:pPr marL="285750" indent="-285750">
              <a:buFont typeface="Arial" panose="020B0604020202020204" pitchFamily="34" charset="0"/>
              <a:buChar char="•"/>
            </a:pPr>
            <a:r>
              <a:rPr lang="en-US" sz="1800" b="1" dirty="0" err="1" smtClean="0">
                <a:solidFill>
                  <a:schemeClr val="bg1"/>
                </a:solidFill>
                <a:latin typeface="Cascadia Mono" panose="020B0609020000020004" pitchFamily="49" charset="0"/>
              </a:rPr>
              <a:t>req.</a:t>
            </a:r>
            <a:r>
              <a:rPr lang="en-US" sz="1800" b="1" dirty="0" err="1" smtClean="0">
                <a:solidFill>
                  <a:srgbClr val="FFFF00"/>
                </a:solidFill>
                <a:latin typeface="Cascadia Mono" panose="020B0609020000020004" pitchFamily="49" charset="0"/>
              </a:rPr>
              <a:t>set</a:t>
            </a:r>
            <a:r>
              <a:rPr lang="en-US" sz="1800" b="1" dirty="0" smtClean="0">
                <a:solidFill>
                  <a:srgbClr val="FFFF00"/>
                </a:solidFill>
                <a:latin typeface="Cascadia Mono" panose="020B0609020000020004" pitchFamily="49" charset="0"/>
              </a:rPr>
              <a:t>(http</a:t>
            </a:r>
            <a:r>
              <a:rPr lang="en-US" sz="1800" b="1" dirty="0">
                <a:solidFill>
                  <a:srgbClr val="FFFF00"/>
                </a:solidFill>
                <a:latin typeface="Cascadia Mono" panose="020B0609020000020004" pitchFamily="49" charset="0"/>
              </a:rPr>
              <a:t>::field::host, _host</a:t>
            </a:r>
            <a:r>
              <a:rPr lang="en-US" sz="1800" b="1" dirty="0" smtClean="0">
                <a:solidFill>
                  <a:srgbClr val="FFFF00"/>
                </a:solidFill>
                <a:latin typeface="Cascadia Mono" panose="020B0609020000020004" pitchFamily="49" charset="0"/>
              </a:rPr>
              <a:t>)</a:t>
            </a:r>
            <a:r>
              <a:rPr lang="en-US" sz="1800" b="1" dirty="0" smtClean="0">
                <a:solidFill>
                  <a:schemeClr val="bg1"/>
                </a:solidFill>
                <a:latin typeface="Cascadia Mono" panose="020B0609020000020004" pitchFamily="49" charset="0"/>
              </a:rPr>
              <a:t>; </a:t>
            </a:r>
            <a:r>
              <a:rPr lang="en-US" sz="1800" b="1" dirty="0">
                <a:solidFill>
                  <a:schemeClr val="bg1"/>
                </a:solidFill>
                <a:latin typeface="Cascadia Mono" panose="020B0609020000020004" pitchFamily="49" charset="0"/>
              </a:rPr>
              <a:t>- The </a:t>
            </a:r>
            <a:r>
              <a:rPr lang="en-US" sz="1800" b="1" dirty="0" smtClean="0">
                <a:solidFill>
                  <a:schemeClr val="bg1"/>
                </a:solidFill>
                <a:latin typeface="Cascadia Mono" panose="020B0609020000020004" pitchFamily="49" charset="0"/>
              </a:rPr>
              <a:t>first overload </a:t>
            </a:r>
            <a:r>
              <a:rPr lang="en-US" sz="1800" b="1" dirty="0">
                <a:solidFill>
                  <a:schemeClr val="bg1"/>
                </a:solidFill>
                <a:latin typeface="Cascadia Mono" panose="020B0609020000020004" pitchFamily="49" charset="0"/>
              </a:rPr>
              <a:t>takes the header name as </a:t>
            </a:r>
            <a:r>
              <a:rPr lang="en-US" sz="1800" b="1" dirty="0" err="1">
                <a:solidFill>
                  <a:schemeClr val="bg1"/>
                </a:solidFill>
                <a:latin typeface="Cascadia Mono" panose="020B0609020000020004" pitchFamily="49" charset="0"/>
              </a:rPr>
              <a:t>string_view</a:t>
            </a:r>
            <a:r>
              <a:rPr lang="en-US" sz="1800" b="1" dirty="0">
                <a:solidFill>
                  <a:schemeClr val="bg1"/>
                </a:solidFill>
                <a:latin typeface="Cascadia Mono" panose="020B0609020000020004" pitchFamily="49" charset="0"/>
              </a:rPr>
              <a:t> and the header value as </a:t>
            </a:r>
            <a:r>
              <a:rPr lang="en-US" sz="1800" b="1" dirty="0" err="1">
                <a:solidFill>
                  <a:srgbClr val="92D050"/>
                </a:solidFill>
                <a:latin typeface="Cascadia Mono" panose="020B0609020000020004" pitchFamily="49" charset="0"/>
              </a:rPr>
              <a:t>string_view</a:t>
            </a:r>
            <a:r>
              <a:rPr lang="en-US" sz="1800" b="1" dirty="0">
                <a:solidFill>
                  <a:schemeClr val="bg1"/>
                </a:solidFill>
                <a:latin typeface="Cascadia Mono" panose="020B0609020000020004" pitchFamily="49" charset="0"/>
              </a:rPr>
              <a:t>. This method replaces any existing header value with the new value specified in value</a:t>
            </a:r>
            <a:r>
              <a:rPr lang="en-US" sz="1800" b="1" dirty="0" smtClean="0">
                <a:solidFill>
                  <a:schemeClr val="bg1"/>
                </a:solidFill>
                <a:latin typeface="Cascadia Mono" panose="020B0609020000020004" pitchFamily="49" charset="0"/>
              </a:rPr>
              <a:t>.</a:t>
            </a:r>
          </a:p>
          <a:p>
            <a:pPr marL="285750" indent="-285750">
              <a:buFont typeface="Arial" panose="020B0604020202020204" pitchFamily="34" charset="0"/>
              <a:buChar char="•"/>
            </a:pPr>
            <a:endParaRPr lang="en-US" sz="1800" b="1" dirty="0">
              <a:solidFill>
                <a:schemeClr val="bg1"/>
              </a:solidFill>
              <a:latin typeface="Cascadia Mono" panose="020B0609020000020004" pitchFamily="49" charset="0"/>
            </a:endParaRPr>
          </a:p>
          <a:p>
            <a:pPr marL="285750" indent="-285750">
              <a:buFont typeface="Arial" panose="020B0604020202020204" pitchFamily="34" charset="0"/>
              <a:buChar char="•"/>
            </a:pPr>
            <a:r>
              <a:rPr lang="en-US" sz="1800" b="1" dirty="0" err="1">
                <a:solidFill>
                  <a:schemeClr val="bg1"/>
                </a:solidFill>
                <a:latin typeface="Cascadia Mono" panose="020B0609020000020004" pitchFamily="49" charset="0"/>
              </a:rPr>
              <a:t>req.</a:t>
            </a:r>
            <a:r>
              <a:rPr lang="en-US" sz="1800" b="1" dirty="0" err="1">
                <a:solidFill>
                  <a:srgbClr val="FFFF00"/>
                </a:solidFill>
                <a:latin typeface="Cascadia Mono" panose="020B0609020000020004" pitchFamily="49" charset="0"/>
              </a:rPr>
              <a:t>set</a:t>
            </a:r>
            <a:r>
              <a:rPr lang="en-US" sz="1800" b="1" dirty="0">
                <a:solidFill>
                  <a:srgbClr val="FFFF00"/>
                </a:solidFill>
                <a:latin typeface="Cascadia Mono" panose="020B0609020000020004" pitchFamily="49" charset="0"/>
              </a:rPr>
              <a:t>(http::field::user_agent, BOOST_BEAST_VERSION_STRING</a:t>
            </a:r>
            <a:r>
              <a:rPr lang="en-US" sz="1800" b="1" dirty="0" smtClean="0">
                <a:solidFill>
                  <a:srgbClr val="FFFF00"/>
                </a:solidFill>
                <a:latin typeface="Cascadia Mono" panose="020B0609020000020004" pitchFamily="49" charset="0"/>
              </a:rPr>
              <a:t>)</a:t>
            </a:r>
            <a:r>
              <a:rPr lang="en-US" sz="1800" b="1" dirty="0" smtClean="0">
                <a:solidFill>
                  <a:schemeClr val="bg1"/>
                </a:solidFill>
                <a:latin typeface="Cascadia Mono" panose="020B0609020000020004" pitchFamily="49" charset="0"/>
              </a:rPr>
              <a:t>; </a:t>
            </a:r>
            <a:r>
              <a:rPr lang="en-US" sz="1800" b="1" dirty="0">
                <a:solidFill>
                  <a:schemeClr val="bg1"/>
                </a:solidFill>
                <a:latin typeface="Cascadia Mono" panose="020B0609020000020004" pitchFamily="49" charset="0"/>
              </a:rPr>
              <a:t>- The </a:t>
            </a:r>
            <a:r>
              <a:rPr lang="en-US" sz="1800" b="1" dirty="0" smtClean="0">
                <a:solidFill>
                  <a:schemeClr val="bg1"/>
                </a:solidFill>
                <a:latin typeface="Cascadia Mono" panose="020B0609020000020004" pitchFamily="49" charset="0"/>
              </a:rPr>
              <a:t>second overload </a:t>
            </a:r>
            <a:r>
              <a:rPr lang="en-US" sz="1800" b="1" dirty="0">
                <a:solidFill>
                  <a:schemeClr val="bg1"/>
                </a:solidFill>
                <a:latin typeface="Cascadia Mono" panose="020B0609020000020004" pitchFamily="49" charset="0"/>
              </a:rPr>
              <a:t>takes a field object, which represents an HTTP header. This method replaces any existing header value with the new value specified in the field object</a:t>
            </a:r>
            <a:r>
              <a:rPr lang="en-US" sz="1800" b="1" dirty="0" smtClean="0">
                <a:solidFill>
                  <a:schemeClr val="bg1"/>
                </a:solidFill>
                <a:latin typeface="Cascadia Mono" panose="020B0609020000020004" pitchFamily="49" charset="0"/>
              </a:rPr>
              <a:t>.</a:t>
            </a:r>
          </a:p>
          <a:p>
            <a:pPr marL="285750" indent="-285750">
              <a:buFont typeface="Arial" panose="020B0604020202020204" pitchFamily="34" charset="0"/>
              <a:buChar char="•"/>
            </a:pPr>
            <a:endParaRPr lang="en-US" sz="1800" b="1" dirty="0">
              <a:solidFill>
                <a:schemeClr val="bg1"/>
              </a:solidFill>
              <a:latin typeface="Cascadia Mono" panose="020B0609020000020004" pitchFamily="49" charset="0"/>
            </a:endParaRPr>
          </a:p>
          <a:p>
            <a:pPr marL="285750" indent="-285750">
              <a:buFont typeface="Arial" panose="020B0604020202020204" pitchFamily="34" charset="0"/>
              <a:buChar char="•"/>
            </a:pPr>
            <a:r>
              <a:rPr lang="en-US" sz="1800" b="1" dirty="0" err="1">
                <a:solidFill>
                  <a:schemeClr val="bg1"/>
                </a:solidFill>
                <a:latin typeface="Cascadia Mono" panose="020B0609020000020004" pitchFamily="49" charset="0"/>
              </a:rPr>
              <a:t>req.</a:t>
            </a:r>
            <a:r>
              <a:rPr lang="en-US" sz="1800" b="1" dirty="0" err="1">
                <a:solidFill>
                  <a:srgbClr val="FFFF00"/>
                </a:solidFill>
                <a:latin typeface="Cascadia Mono" panose="020B0609020000020004" pitchFamily="49" charset="0"/>
              </a:rPr>
              <a:t>set</a:t>
            </a:r>
            <a:r>
              <a:rPr lang="en-US" sz="1800" b="1" dirty="0">
                <a:solidFill>
                  <a:srgbClr val="FFFF00"/>
                </a:solidFill>
                <a:latin typeface="Cascadia Mono" panose="020B0609020000020004" pitchFamily="49" charset="0"/>
              </a:rPr>
              <a:t>(http::field::content_type, "application/x-www-form-</a:t>
            </a:r>
            <a:r>
              <a:rPr lang="en-US" sz="1800" b="1" dirty="0" err="1">
                <a:solidFill>
                  <a:srgbClr val="FFFF00"/>
                </a:solidFill>
                <a:latin typeface="Cascadia Mono" panose="020B0609020000020004" pitchFamily="49" charset="0"/>
              </a:rPr>
              <a:t>urlencoded</a:t>
            </a:r>
            <a:r>
              <a:rPr lang="en-US" sz="1800" b="1" dirty="0" smtClean="0">
                <a:solidFill>
                  <a:srgbClr val="FFFF00"/>
                </a:solidFill>
                <a:latin typeface="Cascadia Mono" panose="020B0609020000020004" pitchFamily="49" charset="0"/>
              </a:rPr>
              <a:t>"</a:t>
            </a:r>
            <a:r>
              <a:rPr lang="en-US" sz="1800" b="1" dirty="0">
                <a:solidFill>
                  <a:srgbClr val="FFFF00"/>
                </a:solidFill>
                <a:latin typeface="Cascadia Mono" panose="020B0609020000020004" pitchFamily="49" charset="0"/>
              </a:rPr>
              <a:t>)</a:t>
            </a:r>
            <a:r>
              <a:rPr lang="en-US" sz="1800" b="1" dirty="0">
                <a:solidFill>
                  <a:schemeClr val="bg1"/>
                </a:solidFill>
                <a:latin typeface="Cascadia Mono" panose="020B0609020000020004" pitchFamily="49" charset="0"/>
              </a:rPr>
              <a:t>; - The </a:t>
            </a:r>
            <a:r>
              <a:rPr lang="en-US" sz="1800" b="1" dirty="0" smtClean="0">
                <a:solidFill>
                  <a:schemeClr val="bg1"/>
                </a:solidFill>
                <a:latin typeface="Cascadia Mono" panose="020B0609020000020004" pitchFamily="49" charset="0"/>
              </a:rPr>
              <a:t>third overload </a:t>
            </a:r>
            <a:r>
              <a:rPr lang="en-US" sz="1800" b="1" dirty="0">
                <a:solidFill>
                  <a:schemeClr val="bg1"/>
                </a:solidFill>
                <a:latin typeface="Cascadia Mono" panose="020B0609020000020004" pitchFamily="49" charset="0"/>
              </a:rPr>
              <a:t>takes a field object, which represents the HTTP header, and the header value specified as </a:t>
            </a:r>
            <a:r>
              <a:rPr lang="en-US" sz="1800" b="1" dirty="0" err="1">
                <a:solidFill>
                  <a:srgbClr val="92D050"/>
                </a:solidFill>
                <a:latin typeface="Cascadia Mono" panose="020B0609020000020004" pitchFamily="49" charset="0"/>
              </a:rPr>
              <a:t>string_view</a:t>
            </a:r>
            <a:r>
              <a:rPr lang="en-US" sz="1800" b="1" dirty="0">
                <a:solidFill>
                  <a:schemeClr val="bg1"/>
                </a:solidFill>
                <a:latin typeface="Cascadia Mono" panose="020B0609020000020004" pitchFamily="49" charset="0"/>
              </a:rPr>
              <a:t>. This method replaces any existing header value with the new value specified in value. </a:t>
            </a:r>
            <a:endParaRPr lang="ru-RU" sz="1800" b="1" dirty="0">
              <a:solidFill>
                <a:schemeClr val="bg1"/>
              </a:solidFill>
            </a:endParaRPr>
          </a:p>
        </p:txBody>
      </p:sp>
      <p:sp>
        <p:nvSpPr>
          <p:cNvPr id="10" name="Прямоугольник 9"/>
          <p:cNvSpPr/>
          <p:nvPr/>
        </p:nvSpPr>
        <p:spPr>
          <a:xfrm>
            <a:off x="5592615" y="6986163"/>
            <a:ext cx="6502400" cy="230832"/>
          </a:xfrm>
          <a:prstGeom prst="rect">
            <a:avLst/>
          </a:prstGeom>
        </p:spPr>
        <p:txBody>
          <a:bodyPr>
            <a:spAutoFit/>
          </a:bodyPr>
          <a:lstStyle/>
          <a:p>
            <a:r>
              <a:rPr lang="ru-RU" sz="900" dirty="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https://github.com/memorisecodead/BeastExample/blob/main/Examples/HTTPRequests/HTTPExample.hpp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497433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22</a:t>
            </a:fld>
            <a:endParaRPr lang="ru-RU"/>
          </a:p>
        </p:txBody>
      </p:sp>
      <p:sp>
        <p:nvSpPr>
          <p:cNvPr id="5" name="Прямоугольник 4"/>
          <p:cNvSpPr/>
          <p:nvPr/>
        </p:nvSpPr>
        <p:spPr>
          <a:xfrm>
            <a:off x="386571" y="368225"/>
            <a:ext cx="3844322" cy="1446550"/>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HTTP PROTOCOLS EXAMPLE</a:t>
            </a:r>
          </a:p>
          <a:p>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6" name="Прямоугольник 5"/>
          <p:cNvSpPr/>
          <p:nvPr/>
        </p:nvSpPr>
        <p:spPr>
          <a:xfrm>
            <a:off x="386571" y="1184069"/>
            <a:ext cx="10834255" cy="923330"/>
          </a:xfrm>
          <a:prstGeom prst="rect">
            <a:avLst/>
          </a:prstGeom>
        </p:spPr>
        <p:txBody>
          <a:bodyPr wrap="square">
            <a:spAutoFit/>
          </a:bodyPr>
          <a:lstStyle/>
          <a:p>
            <a:r>
              <a:rPr lang="ru-RU" sz="1800" b="1" dirty="0">
                <a:solidFill>
                  <a:schemeClr val="bg1"/>
                </a:solidFill>
                <a:latin typeface="Cascadia Code" panose="020B0609020000020004" pitchFamily="49" charset="0"/>
                <a:cs typeface="Cascadia Code" panose="020B0609020000020004" pitchFamily="49" charset="0"/>
              </a:rPr>
              <a:t>http::response </a:t>
            </a:r>
            <a:r>
              <a:rPr lang="ru-RU" sz="1800" b="1" dirty="0" err="1">
                <a:solidFill>
                  <a:schemeClr val="bg1"/>
                </a:solidFill>
                <a:latin typeface="Cascadia Code" panose="020B0609020000020004" pitchFamily="49" charset="0"/>
                <a:cs typeface="Cascadia Code" panose="020B0609020000020004" pitchFamily="49" charset="0"/>
              </a:rPr>
              <a:t>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a:t>
            </a:r>
            <a:r>
              <a:rPr lang="ru-RU" sz="1800" b="1" dirty="0">
                <a:solidFill>
                  <a:schemeClr val="bg1"/>
                </a:solidFill>
                <a:latin typeface="Cascadia Code" panose="020B0609020000020004" pitchFamily="49" charset="0"/>
                <a:cs typeface="Cascadia Code" panose="020B0609020000020004" pitchFamily="49" charset="0"/>
              </a:rPr>
              <a:t> HTTP </a:t>
            </a:r>
            <a:r>
              <a:rPr lang="ru-RU" sz="1800" b="1" dirty="0" err="1">
                <a:solidFill>
                  <a:schemeClr val="bg1"/>
                </a:solidFill>
                <a:latin typeface="Cascadia Code" panose="020B0609020000020004" pitchFamily="49" charset="0"/>
                <a:cs typeface="Cascadia Code" panose="020B0609020000020004" pitchFamily="49" charset="0"/>
              </a:rPr>
              <a:t>response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class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that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used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send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content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client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can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parameterized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with</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different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response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body</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types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such</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as</a:t>
            </a:r>
            <a:r>
              <a:rPr lang="ru-RU" sz="1800" b="1" dirty="0">
                <a:solidFill>
                  <a:schemeClr val="bg1"/>
                </a:solidFill>
                <a:latin typeface="Cascadia Code" panose="020B0609020000020004" pitchFamily="49" charset="0"/>
                <a:cs typeface="Cascadia Code" panose="020B0609020000020004" pitchFamily="49" charset="0"/>
              </a:rPr>
              <a:t> http::string_body, http::file_body, http::buffer_body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others</a:t>
            </a:r>
            <a:r>
              <a:rPr lang="ru-RU" sz="1800" b="1" dirty="0">
                <a:solidFill>
                  <a:schemeClr val="bg1"/>
                </a:solidFill>
                <a:latin typeface="Cascadia Code" panose="020B0609020000020004" pitchFamily="49" charset="0"/>
                <a:cs typeface="Cascadia Code" panose="020B0609020000020004" pitchFamily="49" charset="0"/>
              </a:rPr>
              <a:t>.</a:t>
            </a:r>
          </a:p>
        </p:txBody>
      </p:sp>
      <p:sp>
        <p:nvSpPr>
          <p:cNvPr id="7" name="Прямоугольник 6"/>
          <p:cNvSpPr/>
          <p:nvPr/>
        </p:nvSpPr>
        <p:spPr>
          <a:xfrm>
            <a:off x="386571" y="2205313"/>
            <a:ext cx="10834256" cy="1200329"/>
          </a:xfrm>
          <a:prstGeom prst="rect">
            <a:avLst/>
          </a:prstGeom>
        </p:spPr>
        <p:txBody>
          <a:bodyPr wrap="square">
            <a:spAutoFit/>
          </a:bodyPr>
          <a:lstStyle/>
          <a:p>
            <a:r>
              <a:rPr lang="ru-RU" sz="1800" b="1" dirty="0">
                <a:solidFill>
                  <a:schemeClr val="bg1"/>
                </a:solidFill>
                <a:latin typeface="Cascadia Code" panose="020B0609020000020004" pitchFamily="49" charset="0"/>
                <a:cs typeface="Cascadia Code" panose="020B0609020000020004" pitchFamily="49" charset="0"/>
              </a:rPr>
              <a:t>The http::response </a:t>
            </a:r>
            <a:r>
              <a:rPr lang="ru-RU" sz="1800" b="1" dirty="0" err="1">
                <a:solidFill>
                  <a:schemeClr val="bg1"/>
                </a:solidFill>
                <a:latin typeface="Cascadia Code" panose="020B0609020000020004" pitchFamily="49" charset="0"/>
                <a:cs typeface="Cascadia Code" panose="020B0609020000020004" pitchFamily="49" charset="0"/>
              </a:rPr>
              <a:t>class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has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many</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methods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set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response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properties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such</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as</a:t>
            </a:r>
            <a:r>
              <a:rPr lang="ru-RU" sz="1800" b="1" dirty="0">
                <a:solidFill>
                  <a:schemeClr val="bg1"/>
                </a:solidFill>
                <a:latin typeface="Cascadia Code" panose="020B0609020000020004" pitchFamily="49" charset="0"/>
                <a:cs typeface="Cascadia Code" panose="020B0609020000020004" pitchFamily="49" charset="0"/>
              </a:rPr>
              <a:t> HTTP </a:t>
            </a:r>
            <a:r>
              <a:rPr lang="ru-RU" sz="1800" b="1" dirty="0" err="1">
                <a:solidFill>
                  <a:schemeClr val="bg1"/>
                </a:solidFill>
                <a:latin typeface="Cascadia Code" panose="020B0609020000020004" pitchFamily="49" charset="0"/>
                <a:cs typeface="Cascadia Code" panose="020B0609020000020004" pitchFamily="49" charset="0"/>
              </a:rPr>
              <a:t>version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response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status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headers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response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body</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others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For</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example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set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response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status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Content-Type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header</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you</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can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use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following</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code</a:t>
            </a:r>
            <a:r>
              <a:rPr lang="ru-RU" sz="1800" b="1" dirty="0">
                <a:solidFill>
                  <a:schemeClr val="bg1"/>
                </a:solidFill>
                <a:latin typeface="Cascadia Code" panose="020B0609020000020004" pitchFamily="49" charset="0"/>
                <a:cs typeface="Cascadia Code" panose="020B0609020000020004" pitchFamily="49" charset="0"/>
              </a:rPr>
              <a:t>:</a:t>
            </a:r>
          </a:p>
        </p:txBody>
      </p:sp>
      <p:sp>
        <p:nvSpPr>
          <p:cNvPr id="8" name="Прямоугольник 7"/>
          <p:cNvSpPr/>
          <p:nvPr/>
        </p:nvSpPr>
        <p:spPr>
          <a:xfrm>
            <a:off x="5592615" y="6986163"/>
            <a:ext cx="6502400" cy="230832"/>
          </a:xfrm>
          <a:prstGeom prst="rect">
            <a:avLst/>
          </a:prstGeom>
        </p:spPr>
        <p:txBody>
          <a:bodyPr>
            <a:spAutoFit/>
          </a:bodyPr>
          <a:lstStyle/>
          <a:p>
            <a:r>
              <a:rPr lang="ru-RU" sz="900" dirty="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https://github.com/memorisecodead/BeastExample/blob/main/Examples/HTTPRequests/HTTPExample.hpp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9" name="Прямоугольник 8"/>
          <p:cNvSpPr/>
          <p:nvPr/>
        </p:nvSpPr>
        <p:spPr>
          <a:xfrm>
            <a:off x="1103901" y="3808117"/>
            <a:ext cx="10742202" cy="1631216"/>
          </a:xfrm>
          <a:prstGeom prst="rect">
            <a:avLst/>
          </a:prstGeom>
        </p:spPr>
        <p:txBody>
          <a:bodyPr wrap="square">
            <a:spAutoFit/>
          </a:bodyPr>
          <a:lstStyle/>
          <a:p>
            <a:r>
              <a:rPr lang="ru-RU" sz="2000" b="1" dirty="0">
                <a:solidFill>
                  <a:srgbClr val="92D050"/>
                </a:solidFill>
                <a:latin typeface="Cascadia Code" panose="020B0609020000020004" pitchFamily="49" charset="0"/>
                <a:cs typeface="Cascadia Code" panose="020B0609020000020004" pitchFamily="49" charset="0"/>
              </a:rPr>
              <a:t>http::response&lt;http::string_body&gt;</a:t>
            </a:r>
            <a:r>
              <a:rPr lang="ru-RU" sz="2000" b="1" dirty="0">
                <a:solidFill>
                  <a:schemeClr val="bg1"/>
                </a:solidFill>
                <a:latin typeface="Cascadia Code" panose="020B0609020000020004" pitchFamily="49" charset="0"/>
                <a:cs typeface="Cascadia Code" panose="020B0609020000020004" pitchFamily="49" charset="0"/>
              </a:rPr>
              <a:t> </a:t>
            </a:r>
            <a:r>
              <a:rPr lang="ru-RU" sz="2000" b="1" dirty="0" err="1">
                <a:solidFill>
                  <a:schemeClr val="bg1"/>
                </a:solidFill>
                <a:latin typeface="Cascadia Code" panose="020B0609020000020004" pitchFamily="49" charset="0"/>
                <a:cs typeface="Cascadia Code" panose="020B0609020000020004" pitchFamily="49" charset="0"/>
              </a:rPr>
              <a:t>res</a:t>
            </a:r>
            <a:r>
              <a:rPr lang="ru-RU" sz="2000" b="1" dirty="0">
                <a:solidFill>
                  <a:schemeClr val="bg1"/>
                </a:solidFill>
                <a:latin typeface="Cascadia Code" panose="020B0609020000020004" pitchFamily="49" charset="0"/>
                <a:cs typeface="Cascadia Code" panose="020B0609020000020004" pitchFamily="49" charset="0"/>
              </a:rPr>
              <a:t>;</a:t>
            </a:r>
          </a:p>
          <a:p>
            <a:r>
              <a:rPr lang="ru-RU" sz="2000" b="1" dirty="0" err="1">
                <a:solidFill>
                  <a:schemeClr val="bg1"/>
                </a:solidFill>
                <a:latin typeface="Cascadia Code" panose="020B0609020000020004" pitchFamily="49" charset="0"/>
                <a:cs typeface="Cascadia Code" panose="020B0609020000020004" pitchFamily="49" charset="0"/>
              </a:rPr>
              <a:t>res.</a:t>
            </a:r>
            <a:r>
              <a:rPr lang="ru-RU" sz="2000" b="1" dirty="0" err="1">
                <a:solidFill>
                  <a:srgbClr val="FFFF00"/>
                </a:solidFill>
                <a:latin typeface="Cascadia Code" panose="020B0609020000020004" pitchFamily="49" charset="0"/>
                <a:cs typeface="Cascadia Code" panose="020B0609020000020004" pitchFamily="49" charset="0"/>
              </a:rPr>
              <a:t>version</a:t>
            </a:r>
            <a:r>
              <a:rPr lang="ru-RU" sz="2000" b="1" dirty="0">
                <a:solidFill>
                  <a:schemeClr val="bg1"/>
                </a:solidFill>
                <a:latin typeface="Cascadia Code" panose="020B0609020000020004" pitchFamily="49" charset="0"/>
                <a:cs typeface="Cascadia Code" panose="020B0609020000020004" pitchFamily="49" charset="0"/>
              </a:rPr>
              <a:t>(</a:t>
            </a:r>
            <a:r>
              <a:rPr lang="ru-RU" sz="2000" b="1" dirty="0" err="1">
                <a:solidFill>
                  <a:schemeClr val="bg1"/>
                </a:solidFill>
                <a:latin typeface="Cascadia Code" panose="020B0609020000020004" pitchFamily="49" charset="0"/>
                <a:cs typeface="Cascadia Code" panose="020B0609020000020004" pitchFamily="49" charset="0"/>
              </a:rPr>
              <a:t>version</a:t>
            </a:r>
            <a:r>
              <a:rPr lang="ru-RU" sz="2000" b="1" dirty="0">
                <a:solidFill>
                  <a:schemeClr val="bg1"/>
                </a:solidFill>
                <a:latin typeface="Cascadia Code" panose="020B0609020000020004" pitchFamily="49" charset="0"/>
                <a:cs typeface="Cascadia Code" panose="020B0609020000020004" pitchFamily="49" charset="0"/>
              </a:rPr>
              <a:t>);</a:t>
            </a:r>
          </a:p>
          <a:p>
            <a:r>
              <a:rPr lang="ru-RU" sz="2000" b="1" dirty="0" err="1">
                <a:solidFill>
                  <a:schemeClr val="bg1"/>
                </a:solidFill>
                <a:latin typeface="Cascadia Code" panose="020B0609020000020004" pitchFamily="49" charset="0"/>
                <a:cs typeface="Cascadia Code" panose="020B0609020000020004" pitchFamily="49" charset="0"/>
              </a:rPr>
              <a:t>res.</a:t>
            </a:r>
            <a:r>
              <a:rPr lang="ru-RU" sz="2000" b="1" dirty="0" err="1">
                <a:solidFill>
                  <a:srgbClr val="FFFF00"/>
                </a:solidFill>
                <a:latin typeface="Cascadia Code" panose="020B0609020000020004" pitchFamily="49" charset="0"/>
                <a:cs typeface="Cascadia Code" panose="020B0609020000020004" pitchFamily="49" charset="0"/>
              </a:rPr>
              <a:t>result</a:t>
            </a:r>
            <a:r>
              <a:rPr lang="ru-RU" sz="2000" b="1" dirty="0">
                <a:solidFill>
                  <a:schemeClr val="bg1"/>
                </a:solidFill>
                <a:latin typeface="Cascadia Code" panose="020B0609020000020004" pitchFamily="49" charset="0"/>
                <a:cs typeface="Cascadia Code" panose="020B0609020000020004" pitchFamily="49" charset="0"/>
              </a:rPr>
              <a:t>(</a:t>
            </a:r>
            <a:r>
              <a:rPr lang="ru-RU" sz="2000" b="1" dirty="0" err="1">
                <a:solidFill>
                  <a:schemeClr val="bg1"/>
                </a:solidFill>
                <a:latin typeface="Cascadia Code" panose="020B0609020000020004" pitchFamily="49" charset="0"/>
                <a:cs typeface="Cascadia Code" panose="020B0609020000020004" pitchFamily="49" charset="0"/>
              </a:rPr>
              <a:t>status</a:t>
            </a:r>
            <a:r>
              <a:rPr lang="ru-RU" sz="2000" b="1" dirty="0">
                <a:solidFill>
                  <a:schemeClr val="bg1"/>
                </a:solidFill>
                <a:latin typeface="Cascadia Code" panose="020B0609020000020004" pitchFamily="49" charset="0"/>
                <a:cs typeface="Cascadia Code" panose="020B0609020000020004" pitchFamily="49" charset="0"/>
              </a:rPr>
              <a:t>);</a:t>
            </a:r>
          </a:p>
          <a:p>
            <a:r>
              <a:rPr lang="ru-RU" sz="2000" b="1" dirty="0" err="1">
                <a:solidFill>
                  <a:schemeClr val="bg1"/>
                </a:solidFill>
                <a:latin typeface="Cascadia Code" panose="020B0609020000020004" pitchFamily="49" charset="0"/>
                <a:cs typeface="Cascadia Code" panose="020B0609020000020004" pitchFamily="49" charset="0"/>
              </a:rPr>
              <a:t>res.</a:t>
            </a:r>
            <a:r>
              <a:rPr lang="ru-RU" sz="2000" b="1" dirty="0" err="1">
                <a:solidFill>
                  <a:srgbClr val="FFFF00"/>
                </a:solidFill>
                <a:latin typeface="Cascadia Code" panose="020B0609020000020004" pitchFamily="49" charset="0"/>
                <a:cs typeface="Cascadia Code" panose="020B0609020000020004" pitchFamily="49" charset="0"/>
              </a:rPr>
              <a:t>set</a:t>
            </a:r>
            <a:r>
              <a:rPr lang="ru-RU" sz="2000" b="1" dirty="0">
                <a:solidFill>
                  <a:schemeClr val="bg1"/>
                </a:solidFill>
                <a:latin typeface="Cascadia Code" panose="020B0609020000020004" pitchFamily="49" charset="0"/>
                <a:cs typeface="Cascadia Code" panose="020B0609020000020004" pitchFamily="49" charset="0"/>
              </a:rPr>
              <a:t>(http::field::server, BOOST_BEAST_VERSION_STRING);</a:t>
            </a:r>
          </a:p>
          <a:p>
            <a:r>
              <a:rPr lang="ru-RU" sz="2000" b="1" dirty="0" err="1">
                <a:solidFill>
                  <a:schemeClr val="bg1"/>
                </a:solidFill>
                <a:latin typeface="Cascadia Code" panose="020B0609020000020004" pitchFamily="49" charset="0"/>
                <a:cs typeface="Cascadia Code" panose="020B0609020000020004" pitchFamily="49" charset="0"/>
              </a:rPr>
              <a:t>res.</a:t>
            </a:r>
            <a:r>
              <a:rPr lang="ru-RU" sz="2000" b="1" dirty="0" err="1">
                <a:solidFill>
                  <a:srgbClr val="FFFF00"/>
                </a:solidFill>
                <a:latin typeface="Cascadia Code" panose="020B0609020000020004" pitchFamily="49" charset="0"/>
                <a:cs typeface="Cascadia Code" panose="020B0609020000020004" pitchFamily="49" charset="0"/>
              </a:rPr>
              <a:t>set</a:t>
            </a:r>
            <a:r>
              <a:rPr lang="ru-RU" sz="2000" b="1" dirty="0">
                <a:solidFill>
                  <a:schemeClr val="bg1"/>
                </a:solidFill>
                <a:latin typeface="Cascadia Code" panose="020B0609020000020004" pitchFamily="49" charset="0"/>
                <a:cs typeface="Cascadia Code" panose="020B0609020000020004" pitchFamily="49" charset="0"/>
              </a:rPr>
              <a:t>(http::field::content_type, "</a:t>
            </a:r>
            <a:r>
              <a:rPr lang="ru-RU" sz="2000" b="1" dirty="0" err="1">
                <a:solidFill>
                  <a:schemeClr val="bg1"/>
                </a:solidFill>
                <a:latin typeface="Cascadia Code" panose="020B0609020000020004" pitchFamily="49" charset="0"/>
                <a:cs typeface="Cascadia Code" panose="020B0609020000020004" pitchFamily="49" charset="0"/>
              </a:rPr>
              <a:t>text</a:t>
            </a:r>
            <a:r>
              <a:rPr lang="ru-RU" sz="2000" b="1" dirty="0">
                <a:solidFill>
                  <a:schemeClr val="bg1"/>
                </a:solidFill>
                <a:latin typeface="Cascadia Code" panose="020B0609020000020004" pitchFamily="49" charset="0"/>
                <a:cs typeface="Cascadia Code" panose="020B0609020000020004" pitchFamily="49" charset="0"/>
              </a:rPr>
              <a:t>/</a:t>
            </a:r>
            <a:r>
              <a:rPr lang="ru-RU" sz="2000" b="1" dirty="0" err="1">
                <a:solidFill>
                  <a:schemeClr val="bg1"/>
                </a:solidFill>
                <a:latin typeface="Cascadia Code" panose="020B0609020000020004" pitchFamily="49" charset="0"/>
                <a:cs typeface="Cascadia Code" panose="020B0609020000020004" pitchFamily="49" charset="0"/>
              </a:rPr>
              <a:t>html</a:t>
            </a:r>
            <a:r>
              <a:rPr lang="ru-RU" sz="2000" b="1" dirty="0">
                <a:solidFill>
                  <a:schemeClr val="bg1"/>
                </a:solidFill>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31465158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23</a:t>
            </a:fld>
            <a:endParaRPr lang="ru-RU"/>
          </a:p>
        </p:txBody>
      </p:sp>
      <p:sp>
        <p:nvSpPr>
          <p:cNvPr id="6" name="Прямоугольник 5"/>
          <p:cNvSpPr/>
          <p:nvPr/>
        </p:nvSpPr>
        <p:spPr>
          <a:xfrm>
            <a:off x="650156" y="266475"/>
            <a:ext cx="2741456" cy="1446550"/>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API EXAMPLE</a:t>
            </a:r>
          </a:p>
          <a:p>
            <a:pPr algn="ct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8" name="Прямоугольник 7"/>
          <p:cNvSpPr/>
          <p:nvPr/>
        </p:nvSpPr>
        <p:spPr>
          <a:xfrm>
            <a:off x="703055" y="1117786"/>
            <a:ext cx="9303820" cy="369332"/>
          </a:xfrm>
          <a:prstGeom prst="rect">
            <a:avLst/>
          </a:prstGeom>
        </p:spPr>
        <p:txBody>
          <a:bodyPr wrap="square">
            <a:spAutoFit/>
          </a:bodyPr>
          <a:lstStyle/>
          <a:p>
            <a:r>
              <a:rPr lang="ru-RU" sz="1800" b="1" dirty="0" err="1" smtClean="0">
                <a:solidFill>
                  <a:schemeClr val="bg1"/>
                </a:solidFill>
                <a:latin typeface="Cascadia Code" panose="020B0609020000020004" pitchFamily="49" charset="0"/>
                <a:cs typeface="Cascadia Code" panose="020B0609020000020004" pitchFamily="49" charset="0"/>
              </a:rPr>
              <a:t>Here's</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example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of</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using</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Boost.Beast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create</a:t>
            </a:r>
            <a:r>
              <a:rPr lang="ru-RU" sz="1800" b="1" dirty="0">
                <a:solidFill>
                  <a:schemeClr val="bg1"/>
                </a:solidFill>
                <a:latin typeface="Cascadia Code" panose="020B0609020000020004" pitchFamily="49" charset="0"/>
                <a:cs typeface="Cascadia Code" panose="020B0609020000020004" pitchFamily="49" charset="0"/>
              </a:rPr>
              <a:t> a </a:t>
            </a:r>
            <a:r>
              <a:rPr lang="ru-RU" sz="1800" b="1" dirty="0" err="1">
                <a:solidFill>
                  <a:schemeClr val="bg1"/>
                </a:solidFill>
                <a:latin typeface="Cascadia Code" panose="020B0609020000020004" pitchFamily="49" charset="0"/>
                <a:cs typeface="Cascadia Code" panose="020B0609020000020004" pitchFamily="49" charset="0"/>
              </a:rPr>
              <a:t>simple</a:t>
            </a:r>
            <a:r>
              <a:rPr lang="ru-RU" sz="1800" b="1" dirty="0">
                <a:solidFill>
                  <a:schemeClr val="bg1"/>
                </a:solidFill>
                <a:latin typeface="Cascadia Code" panose="020B0609020000020004" pitchFamily="49" charset="0"/>
                <a:cs typeface="Cascadia Code" panose="020B0609020000020004" pitchFamily="49" charset="0"/>
              </a:rPr>
              <a:t> REST API:</a:t>
            </a:r>
          </a:p>
        </p:txBody>
      </p:sp>
      <p:sp>
        <p:nvSpPr>
          <p:cNvPr id="9" name="Прямоугольник 8"/>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https://github.com/memorisecodead/BeastExample/blob/main/Examples/RESTAPI/RESTAPIExample.hpp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5" name="Прямоугольник 4"/>
          <p:cNvSpPr/>
          <p:nvPr/>
        </p:nvSpPr>
        <p:spPr>
          <a:xfrm>
            <a:off x="703055" y="1568988"/>
            <a:ext cx="3550972" cy="369332"/>
          </a:xfrm>
          <a:prstGeom prst="rect">
            <a:avLst/>
          </a:prstGeom>
        </p:spPr>
        <p:txBody>
          <a:bodyPr wrap="none">
            <a:spAutoFit/>
          </a:bodyPr>
          <a:lstStyle/>
          <a:p>
            <a:r>
              <a:rPr lang="en-US" sz="1800" b="1" dirty="0" smtClean="0">
                <a:solidFill>
                  <a:schemeClr val="bg1"/>
                </a:solidFill>
                <a:latin typeface="Cascadia Mono" panose="020B0609020000020004" pitchFamily="49" charset="0"/>
              </a:rPr>
              <a:t>Constructor &amp; destructor:</a:t>
            </a:r>
            <a:endParaRPr lang="ru-RU" sz="1800" b="1" dirty="0">
              <a:solidFill>
                <a:schemeClr val="bg1"/>
              </a:solidFill>
            </a:endParaRPr>
          </a:p>
        </p:txBody>
      </p:sp>
      <p:sp>
        <p:nvSpPr>
          <p:cNvPr id="16" name="Прямоугольник 15"/>
          <p:cNvSpPr/>
          <p:nvPr/>
        </p:nvSpPr>
        <p:spPr>
          <a:xfrm>
            <a:off x="703055" y="3800174"/>
            <a:ext cx="6502400" cy="1754326"/>
          </a:xfrm>
          <a:prstGeom prst="rect">
            <a:avLst/>
          </a:prstGeom>
        </p:spPr>
        <p:txBody>
          <a:bodyPr>
            <a:spAutoFit/>
          </a:bodyPr>
          <a:lstStyle/>
          <a:p>
            <a:r>
              <a:rPr lang="en-US" sz="1800" b="1" dirty="0" err="1" smtClean="0">
                <a:solidFill>
                  <a:schemeClr val="bg1"/>
                </a:solidFill>
                <a:latin typeface="Cascadia Code" panose="020B0609020000020004" pitchFamily="49" charset="0"/>
                <a:cs typeface="Cascadia Code" panose="020B0609020000020004" pitchFamily="49" charset="0"/>
              </a:rPr>
              <a:t>C</a:t>
            </a:r>
            <a:r>
              <a:rPr lang="ru-RU" sz="1800" b="1" dirty="0" err="1" smtClean="0">
                <a:solidFill>
                  <a:schemeClr val="bg1"/>
                </a:solidFill>
                <a:latin typeface="Cascadia Code" panose="020B0609020000020004" pitchFamily="49" charset="0"/>
                <a:cs typeface="Cascadia Code" panose="020B0609020000020004" pitchFamily="49" charset="0"/>
              </a:rPr>
              <a:t>reating</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io_context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object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which</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used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manage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asynchronous</a:t>
            </a:r>
            <a:r>
              <a:rPr lang="ru-RU" sz="1800" b="1" dirty="0">
                <a:solidFill>
                  <a:schemeClr val="bg1"/>
                </a:solidFill>
                <a:latin typeface="Cascadia Code" panose="020B0609020000020004" pitchFamily="49" charset="0"/>
                <a:cs typeface="Cascadia Code" panose="020B0609020000020004" pitchFamily="49" charset="0"/>
              </a:rPr>
              <a:t> I/O </a:t>
            </a:r>
            <a:r>
              <a:rPr lang="ru-RU" sz="1800" b="1" dirty="0" err="1">
                <a:solidFill>
                  <a:schemeClr val="bg1"/>
                </a:solidFill>
                <a:latin typeface="Cascadia Code" panose="020B0609020000020004" pitchFamily="49" charset="0"/>
                <a:cs typeface="Cascadia Code" panose="020B0609020000020004" pitchFamily="49" charset="0"/>
              </a:rPr>
              <a:t>operations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acceptor</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object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created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that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listens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on</a:t>
            </a:r>
            <a:r>
              <a:rPr lang="ru-RU" sz="1800" b="1" dirty="0">
                <a:solidFill>
                  <a:schemeClr val="bg1"/>
                </a:solidFill>
                <a:latin typeface="Cascadia Code" panose="020B0609020000020004" pitchFamily="49" charset="0"/>
                <a:cs typeface="Cascadia Code" panose="020B0609020000020004" pitchFamily="49" charset="0"/>
              </a:rPr>
              <a:t> a </a:t>
            </a:r>
            <a:r>
              <a:rPr lang="ru-RU" sz="1800" b="1" dirty="0" err="1">
                <a:solidFill>
                  <a:schemeClr val="bg1"/>
                </a:solidFill>
                <a:latin typeface="Cascadia Code" panose="020B0609020000020004" pitchFamily="49" charset="0"/>
                <a:cs typeface="Cascadia Code" panose="020B0609020000020004" pitchFamily="49" charset="0"/>
              </a:rPr>
              <a:t>given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port</a:t>
            </a:r>
            <a:r>
              <a:rPr lang="ru-RU" sz="1800" b="1" dirty="0" smtClean="0">
                <a:solidFill>
                  <a:schemeClr val="bg1"/>
                </a:solidFill>
                <a:latin typeface="Cascadia Code" panose="020B0609020000020004" pitchFamily="49" charset="0"/>
                <a:cs typeface="Cascadia Code" panose="020B0609020000020004" pitchFamily="49" charset="0"/>
              </a:rPr>
              <a:t>.</a:t>
            </a:r>
            <a:r>
              <a:rPr lang="en-US" sz="1800" b="1" dirty="0">
                <a:solidFill>
                  <a:schemeClr val="bg1"/>
                </a:solidFill>
                <a:latin typeface="Cascadia Code" panose="020B0609020000020004" pitchFamily="49" charset="0"/>
                <a:cs typeface="Cascadia Code" panose="020B0609020000020004" pitchFamily="49" charset="0"/>
              </a:rPr>
              <a:t> </a:t>
            </a:r>
            <a:r>
              <a:rPr lang="en-US" sz="1800" b="1" dirty="0" smtClean="0">
                <a:solidFill>
                  <a:schemeClr val="bg1"/>
                </a:solidFill>
                <a:latin typeface="Cascadia Code" panose="020B0609020000020004" pitchFamily="49" charset="0"/>
                <a:cs typeface="Cascadia Code" panose="020B0609020000020004" pitchFamily="49" charset="0"/>
              </a:rPr>
              <a:t>For </a:t>
            </a:r>
            <a:r>
              <a:rPr lang="en-US" sz="1800" b="1" dirty="0">
                <a:solidFill>
                  <a:schemeClr val="bg1"/>
                </a:solidFill>
                <a:latin typeface="Cascadia Code" panose="020B0609020000020004" pitchFamily="49" charset="0"/>
                <a:cs typeface="Cascadia Code" panose="020B0609020000020004" pitchFamily="49" charset="0"/>
              </a:rPr>
              <a:t>each incoming connection a socket object is created and a connection is accepted using the </a:t>
            </a:r>
            <a:r>
              <a:rPr lang="en-US" sz="1800" b="1" dirty="0">
                <a:solidFill>
                  <a:srgbClr val="FFFF00"/>
                </a:solidFill>
                <a:latin typeface="Cascadia Code" panose="020B0609020000020004" pitchFamily="49" charset="0"/>
                <a:cs typeface="Cascadia Code" panose="020B0609020000020004" pitchFamily="49" charset="0"/>
              </a:rPr>
              <a:t>accept() </a:t>
            </a:r>
            <a:r>
              <a:rPr lang="en-US" sz="1800" b="1" dirty="0">
                <a:solidFill>
                  <a:schemeClr val="bg1"/>
                </a:solidFill>
                <a:latin typeface="Cascadia Code" panose="020B0609020000020004" pitchFamily="49" charset="0"/>
                <a:cs typeface="Cascadia Code" panose="020B0609020000020004" pitchFamily="49" charset="0"/>
              </a:rPr>
              <a:t>method. </a:t>
            </a:r>
            <a:endParaRPr lang="ru-RU" sz="1800" b="1" dirty="0">
              <a:solidFill>
                <a:schemeClr val="bg1"/>
              </a:solidFill>
              <a:latin typeface="Cascadia Code" panose="020B0609020000020004" pitchFamily="49" charset="0"/>
              <a:cs typeface="Cascadia Code" panose="020B0609020000020004" pitchFamily="49" charset="0"/>
            </a:endParaRPr>
          </a:p>
        </p:txBody>
      </p:sp>
      <p:pic>
        <p:nvPicPr>
          <p:cNvPr id="7" name="Рисунок 6"/>
          <p:cNvPicPr>
            <a:picLocks noChangeAspect="1"/>
          </p:cNvPicPr>
          <p:nvPr/>
        </p:nvPicPr>
        <p:blipFill>
          <a:blip r:embed="rId3"/>
          <a:stretch>
            <a:fillRect/>
          </a:stretch>
        </p:blipFill>
        <p:spPr>
          <a:xfrm>
            <a:off x="4442827" y="1713025"/>
            <a:ext cx="5591955" cy="1848108"/>
          </a:xfrm>
          <a:prstGeom prst="rect">
            <a:avLst/>
          </a:prstGeom>
        </p:spPr>
      </p:pic>
    </p:spTree>
    <p:extLst>
      <p:ext uri="{BB962C8B-B14F-4D97-AF65-F5344CB8AC3E}">
        <p14:creationId xmlns:p14="http://schemas.microsoft.com/office/powerpoint/2010/main" val="41993414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24</a:t>
            </a:fld>
            <a:endParaRPr lang="ru-RU"/>
          </a:p>
        </p:txBody>
      </p:sp>
      <p:sp>
        <p:nvSpPr>
          <p:cNvPr id="5" name="Прямоугольник 4"/>
          <p:cNvSpPr/>
          <p:nvPr/>
        </p:nvSpPr>
        <p:spPr>
          <a:xfrm>
            <a:off x="650156" y="282657"/>
            <a:ext cx="2741456" cy="1446550"/>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API EXAMPLE</a:t>
            </a:r>
          </a:p>
          <a:p>
            <a:pPr algn="ct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6" name="Прямоугольник 5"/>
          <p:cNvSpPr/>
          <p:nvPr/>
        </p:nvSpPr>
        <p:spPr>
          <a:xfrm>
            <a:off x="703055" y="1175388"/>
            <a:ext cx="4641560" cy="369332"/>
          </a:xfrm>
          <a:prstGeom prst="rect">
            <a:avLst/>
          </a:prstGeom>
        </p:spPr>
        <p:txBody>
          <a:bodyPr wrap="square">
            <a:spAutoFit/>
          </a:bodyPr>
          <a:lstStyle/>
          <a:p>
            <a:r>
              <a:rPr lang="en-US" sz="1800" b="1" dirty="0">
                <a:solidFill>
                  <a:schemeClr val="bg1"/>
                </a:solidFill>
                <a:latin typeface="Cascadia Mono" panose="020B0609020000020004" pitchFamily="49" charset="0"/>
              </a:rPr>
              <a:t>The method of creating a </a:t>
            </a:r>
            <a:r>
              <a:rPr lang="en-US" sz="1800" b="1" dirty="0" smtClean="0">
                <a:solidFill>
                  <a:schemeClr val="bg1"/>
                </a:solidFill>
                <a:latin typeface="Cascadia Mono" panose="020B0609020000020004" pitchFamily="49" charset="0"/>
              </a:rPr>
              <a:t>request</a:t>
            </a:r>
            <a:r>
              <a:rPr lang="en-US" sz="1800" b="1" dirty="0">
                <a:solidFill>
                  <a:schemeClr val="bg1"/>
                </a:solidFill>
                <a:latin typeface="Cascadia Mono" panose="020B0609020000020004" pitchFamily="49" charset="0"/>
              </a:rPr>
              <a:t>:</a:t>
            </a:r>
            <a:endParaRPr lang="ru-RU" sz="1800" b="1" dirty="0">
              <a:solidFill>
                <a:schemeClr val="bg1"/>
              </a:solidFill>
            </a:endParaRPr>
          </a:p>
        </p:txBody>
      </p:sp>
      <p:sp>
        <p:nvSpPr>
          <p:cNvPr id="7" name="Прямоугольник 6"/>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https://github.com/memorisecodead/BeastExample/blob/main/Examples/RESTAPI/RESTAPIExample.hpp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9" name="Прямоугольник 8"/>
          <p:cNvSpPr/>
          <p:nvPr/>
        </p:nvSpPr>
        <p:spPr>
          <a:xfrm>
            <a:off x="733877" y="1626332"/>
            <a:ext cx="4269483" cy="4801314"/>
          </a:xfrm>
          <a:prstGeom prst="rect">
            <a:avLst/>
          </a:prstGeom>
        </p:spPr>
        <p:txBody>
          <a:bodyPr wrap="square">
            <a:spAutoFit/>
          </a:bodyPr>
          <a:lstStyle/>
          <a:p>
            <a:r>
              <a:rPr lang="en-US" sz="1800" b="1" dirty="0" smtClean="0">
                <a:solidFill>
                  <a:schemeClr val="bg1"/>
                </a:solidFill>
                <a:latin typeface="Cascadia Code" panose="020B0609020000020004" pitchFamily="49" charset="0"/>
                <a:cs typeface="Cascadia Code" panose="020B0609020000020004" pitchFamily="49" charset="0"/>
              </a:rPr>
              <a:t>Uses </a:t>
            </a:r>
            <a:r>
              <a:rPr lang="en-US" sz="1800" b="1" dirty="0">
                <a:solidFill>
                  <a:srgbClr val="92D050"/>
                </a:solidFill>
                <a:latin typeface="Cascadia Code" panose="020B0609020000020004" pitchFamily="49" charset="0"/>
                <a:cs typeface="Cascadia Code" panose="020B0609020000020004" pitchFamily="49" charset="0"/>
              </a:rPr>
              <a:t>boost::beast::</a:t>
            </a:r>
            <a:r>
              <a:rPr lang="en-US" sz="1800" b="1" dirty="0" err="1">
                <a:solidFill>
                  <a:srgbClr val="92D050"/>
                </a:solidFill>
                <a:latin typeface="Cascadia Code" panose="020B0609020000020004" pitchFamily="49" charset="0"/>
                <a:cs typeface="Cascadia Code" panose="020B0609020000020004" pitchFamily="49" charset="0"/>
              </a:rPr>
              <a:t>flat_buffer</a:t>
            </a:r>
            <a:r>
              <a:rPr lang="en-US" sz="1800" b="1" dirty="0">
                <a:solidFill>
                  <a:srgbClr val="92D050"/>
                </a:solidFill>
                <a:latin typeface="Cascadia Code" panose="020B0609020000020004" pitchFamily="49" charset="0"/>
                <a:cs typeface="Cascadia Code" panose="020B0609020000020004" pitchFamily="49" charset="0"/>
              </a:rPr>
              <a:t> </a:t>
            </a:r>
            <a:r>
              <a:rPr lang="en-US" sz="1800" b="1" dirty="0">
                <a:solidFill>
                  <a:schemeClr val="bg1"/>
                </a:solidFill>
                <a:latin typeface="Cascadia Code" panose="020B0609020000020004" pitchFamily="49" charset="0"/>
                <a:cs typeface="Cascadia Code" panose="020B0609020000020004" pitchFamily="49" charset="0"/>
              </a:rPr>
              <a:t>to read request from socket and http::request object to parse </a:t>
            </a:r>
            <a:r>
              <a:rPr lang="en-US" sz="1800" b="1" dirty="0">
                <a:solidFill>
                  <a:srgbClr val="92D050"/>
                </a:solidFill>
                <a:latin typeface="Cascadia Code" panose="020B0609020000020004" pitchFamily="49" charset="0"/>
                <a:cs typeface="Cascadia Code" panose="020B0609020000020004" pitchFamily="49" charset="0"/>
              </a:rPr>
              <a:t>request</a:t>
            </a:r>
            <a:r>
              <a:rPr lang="en-US" sz="1800" b="1" dirty="0">
                <a:solidFill>
                  <a:schemeClr val="bg1"/>
                </a:solidFill>
                <a:latin typeface="Cascadia Code" panose="020B0609020000020004" pitchFamily="49" charset="0"/>
                <a:cs typeface="Cascadia Code" panose="020B0609020000020004" pitchFamily="49" charset="0"/>
              </a:rPr>
              <a:t>.</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After reading, using the </a:t>
            </a:r>
            <a:r>
              <a:rPr lang="en-US" sz="1800" b="1" dirty="0">
                <a:solidFill>
                  <a:srgbClr val="FFFF00"/>
                </a:solidFill>
                <a:latin typeface="Cascadia Code" panose="020B0609020000020004" pitchFamily="49" charset="0"/>
                <a:cs typeface="Cascadia Code" panose="020B0609020000020004" pitchFamily="49" charset="0"/>
              </a:rPr>
              <a:t>http::read(socket, buffer, request, </a:t>
            </a:r>
            <a:r>
              <a:rPr lang="en-US" sz="1800" b="1" dirty="0" err="1">
                <a:solidFill>
                  <a:srgbClr val="FFFF00"/>
                </a:solidFill>
                <a:latin typeface="Cascadia Code" panose="020B0609020000020004" pitchFamily="49" charset="0"/>
                <a:cs typeface="Cascadia Code" panose="020B0609020000020004" pitchFamily="49" charset="0"/>
              </a:rPr>
              <a:t>ec</a:t>
            </a:r>
            <a:r>
              <a:rPr lang="en-US" sz="1800" b="1" dirty="0">
                <a:solidFill>
                  <a:srgbClr val="FFFF00"/>
                </a:solidFill>
                <a:latin typeface="Cascadia Code" panose="020B0609020000020004" pitchFamily="49" charset="0"/>
                <a:cs typeface="Cascadia Code" panose="020B0609020000020004" pitchFamily="49" charset="0"/>
              </a:rPr>
              <a:t>) </a:t>
            </a:r>
            <a:r>
              <a:rPr lang="en-US" sz="1800" b="1" dirty="0">
                <a:solidFill>
                  <a:schemeClr val="bg1"/>
                </a:solidFill>
                <a:latin typeface="Cascadia Code" panose="020B0609020000020004" pitchFamily="49" charset="0"/>
                <a:cs typeface="Cascadia Code" panose="020B0609020000020004" pitchFamily="49" charset="0"/>
              </a:rPr>
              <a:t>method, we read the server's </a:t>
            </a:r>
            <a:r>
              <a:rPr lang="en-US" sz="1800" b="1" dirty="0">
                <a:solidFill>
                  <a:srgbClr val="92D050"/>
                </a:solidFill>
                <a:latin typeface="Cascadia Code" panose="020B0609020000020004" pitchFamily="49" charset="0"/>
                <a:cs typeface="Cascadia Code" panose="020B0609020000020004" pitchFamily="49" charset="0"/>
              </a:rPr>
              <a:t>response</a:t>
            </a:r>
            <a:r>
              <a:rPr lang="en-US" sz="1800" b="1" dirty="0">
                <a:solidFill>
                  <a:schemeClr val="bg1"/>
                </a:solidFill>
                <a:latin typeface="Cascadia Code" panose="020B0609020000020004" pitchFamily="49" charset="0"/>
                <a:cs typeface="Cascadia Code" panose="020B0609020000020004" pitchFamily="49" charset="0"/>
              </a:rPr>
              <a:t> after sending the </a:t>
            </a:r>
            <a:r>
              <a:rPr lang="en-US" sz="1800" b="1" dirty="0">
                <a:solidFill>
                  <a:srgbClr val="92D050"/>
                </a:solidFill>
                <a:latin typeface="Cascadia Code" panose="020B0609020000020004" pitchFamily="49" charset="0"/>
                <a:cs typeface="Cascadia Code" panose="020B0609020000020004" pitchFamily="49" charset="0"/>
              </a:rPr>
              <a:t>request</a:t>
            </a:r>
            <a:r>
              <a:rPr lang="en-US" sz="1800" b="1" dirty="0">
                <a:solidFill>
                  <a:schemeClr val="bg1"/>
                </a:solidFill>
                <a:latin typeface="Cascadia Code" panose="020B0609020000020004" pitchFamily="49" charset="0"/>
                <a:cs typeface="Cascadia Code" panose="020B0609020000020004" pitchFamily="49" charset="0"/>
              </a:rPr>
              <a:t>. This method reads the contents of the HTTP response and returns it as a string or object. </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If the request is successfully parsed, a response is created using the </a:t>
            </a:r>
            <a:r>
              <a:rPr lang="en-US" sz="1800" b="1" dirty="0">
                <a:solidFill>
                  <a:srgbClr val="92D050"/>
                </a:solidFill>
                <a:latin typeface="Cascadia Code" panose="020B0609020000020004" pitchFamily="49" charset="0"/>
                <a:cs typeface="Cascadia Code" panose="020B0609020000020004" pitchFamily="49" charset="0"/>
              </a:rPr>
              <a:t>http::response </a:t>
            </a:r>
            <a:r>
              <a:rPr lang="en-US" sz="1800" b="1" dirty="0">
                <a:solidFill>
                  <a:schemeClr val="bg1"/>
                </a:solidFill>
                <a:latin typeface="Cascadia Code" panose="020B0609020000020004" pitchFamily="49" charset="0"/>
                <a:cs typeface="Cascadia Code" panose="020B0609020000020004" pitchFamily="49" charset="0"/>
              </a:rPr>
              <a:t>object</a:t>
            </a:r>
            <a:r>
              <a:rPr lang="en-US" sz="1800" b="1" dirty="0" smtClean="0">
                <a:solidFill>
                  <a:schemeClr val="bg1"/>
                </a:solidFill>
                <a:latin typeface="Cascadia Code" panose="020B0609020000020004" pitchFamily="49" charset="0"/>
                <a:cs typeface="Cascadia Code" panose="020B0609020000020004" pitchFamily="49" charset="0"/>
              </a:rPr>
              <a:t>.</a:t>
            </a:r>
            <a:endParaRPr lang="ru-RU" sz="1800" b="1" dirty="0">
              <a:solidFill>
                <a:schemeClr val="bg1"/>
              </a:solidFill>
              <a:latin typeface="Cascadia Code" panose="020B0609020000020004" pitchFamily="49" charset="0"/>
              <a:cs typeface="Cascadia Code" panose="020B0609020000020004" pitchFamily="49" charset="0"/>
            </a:endParaRPr>
          </a:p>
        </p:txBody>
      </p:sp>
      <p:pic>
        <p:nvPicPr>
          <p:cNvPr id="2" name="Рисунок 1"/>
          <p:cNvPicPr>
            <a:picLocks noChangeAspect="1"/>
          </p:cNvPicPr>
          <p:nvPr/>
        </p:nvPicPr>
        <p:blipFill>
          <a:blip r:embed="rId3"/>
          <a:stretch>
            <a:fillRect/>
          </a:stretch>
        </p:blipFill>
        <p:spPr>
          <a:xfrm>
            <a:off x="6164092" y="1175388"/>
            <a:ext cx="4648849" cy="3124636"/>
          </a:xfrm>
          <a:prstGeom prst="rect">
            <a:avLst/>
          </a:prstGeom>
        </p:spPr>
      </p:pic>
    </p:spTree>
    <p:extLst>
      <p:ext uri="{BB962C8B-B14F-4D97-AF65-F5344CB8AC3E}">
        <p14:creationId xmlns:p14="http://schemas.microsoft.com/office/powerpoint/2010/main" val="4588628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25</a:t>
            </a:fld>
            <a:endParaRPr lang="ru-RU"/>
          </a:p>
        </p:txBody>
      </p:sp>
      <p:sp>
        <p:nvSpPr>
          <p:cNvPr id="9" name="Прямоугольник 8"/>
          <p:cNvSpPr/>
          <p:nvPr/>
        </p:nvSpPr>
        <p:spPr>
          <a:xfrm>
            <a:off x="524503" y="997424"/>
            <a:ext cx="4641560" cy="646331"/>
          </a:xfrm>
          <a:prstGeom prst="rect">
            <a:avLst/>
          </a:prstGeom>
        </p:spPr>
        <p:txBody>
          <a:bodyPr wrap="square">
            <a:spAutoFit/>
          </a:bodyPr>
          <a:lstStyle/>
          <a:p>
            <a:r>
              <a:rPr lang="en-US" sz="1800" b="1" dirty="0" smtClean="0">
                <a:solidFill>
                  <a:schemeClr val="bg1"/>
                </a:solidFill>
                <a:latin typeface="Cascadia Mono" panose="020B0609020000020004" pitchFamily="49" charset="0"/>
              </a:rPr>
              <a:t>The method </a:t>
            </a:r>
            <a:r>
              <a:rPr lang="en-US" sz="1800" b="1" dirty="0">
                <a:solidFill>
                  <a:schemeClr val="bg1"/>
                </a:solidFill>
                <a:latin typeface="Cascadia Mono" panose="020B0609020000020004" pitchFamily="49" charset="0"/>
              </a:rPr>
              <a:t>of sending a response to a request:</a:t>
            </a:r>
            <a:endParaRPr lang="ru-RU" sz="1800" b="1" dirty="0">
              <a:solidFill>
                <a:schemeClr val="bg1"/>
              </a:solidFill>
            </a:endParaRPr>
          </a:p>
        </p:txBody>
      </p:sp>
      <p:sp>
        <p:nvSpPr>
          <p:cNvPr id="10" name="Прямоугольник 9"/>
          <p:cNvSpPr/>
          <p:nvPr/>
        </p:nvSpPr>
        <p:spPr>
          <a:xfrm>
            <a:off x="471604" y="227983"/>
            <a:ext cx="2741456" cy="1446550"/>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API EXAMPLE</a:t>
            </a:r>
          </a:p>
          <a:p>
            <a:pPr algn="ct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12" name="Прямоугольник 11"/>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https://github.com/memorisecodead/BeastExample/blob/main/Examples/RESTAPI/RESTAPIExample.hpp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13" name="Прямоугольник 12"/>
          <p:cNvSpPr/>
          <p:nvPr/>
        </p:nvSpPr>
        <p:spPr>
          <a:xfrm>
            <a:off x="524503" y="1584684"/>
            <a:ext cx="4772917" cy="5355312"/>
          </a:xfrm>
          <a:prstGeom prst="rect">
            <a:avLst/>
          </a:prstGeom>
        </p:spPr>
        <p:txBody>
          <a:bodyPr wrap="square">
            <a:spAutoFit/>
          </a:bodyPr>
          <a:lstStyle/>
          <a:p>
            <a:r>
              <a:rPr lang="en-US" sz="1800" b="1" dirty="0" smtClean="0">
                <a:solidFill>
                  <a:schemeClr val="bg1"/>
                </a:solidFill>
                <a:latin typeface="Cascadia Code" panose="020B0609020000020004" pitchFamily="49" charset="0"/>
                <a:cs typeface="Cascadia Code" panose="020B0609020000020004" pitchFamily="49" charset="0"/>
              </a:rPr>
              <a:t>If the request is successfully parsed, a response is created using the </a:t>
            </a:r>
            <a:r>
              <a:rPr lang="en-US" sz="1800" b="1" dirty="0" smtClean="0">
                <a:solidFill>
                  <a:srgbClr val="92D050"/>
                </a:solidFill>
                <a:latin typeface="Cascadia Code" panose="020B0609020000020004" pitchFamily="49" charset="0"/>
                <a:cs typeface="Cascadia Code" panose="020B0609020000020004" pitchFamily="49" charset="0"/>
              </a:rPr>
              <a:t>http::response</a:t>
            </a:r>
            <a:r>
              <a:rPr lang="en-US" sz="1800" b="1" dirty="0" smtClean="0">
                <a:latin typeface="Cascadia Code" panose="020B0609020000020004" pitchFamily="49" charset="0"/>
                <a:cs typeface="Cascadia Code" panose="020B0609020000020004" pitchFamily="49" charset="0"/>
              </a:rPr>
              <a:t> </a:t>
            </a:r>
            <a:r>
              <a:rPr lang="en-US" sz="1800" b="1" dirty="0" smtClean="0">
                <a:solidFill>
                  <a:schemeClr val="bg1"/>
                </a:solidFill>
                <a:latin typeface="Cascadia Code" panose="020B0609020000020004" pitchFamily="49" charset="0"/>
                <a:cs typeface="Cascadia Code" panose="020B0609020000020004" pitchFamily="49" charset="0"/>
              </a:rPr>
              <a:t>object. In this example, we set the response status to </a:t>
            </a:r>
            <a:r>
              <a:rPr lang="en-US" sz="1800" b="1" dirty="0" smtClean="0">
                <a:solidFill>
                  <a:srgbClr val="92D050"/>
                </a:solidFill>
                <a:latin typeface="Cascadia Code" panose="020B0609020000020004" pitchFamily="49" charset="0"/>
                <a:cs typeface="Cascadia Code" panose="020B0609020000020004" pitchFamily="49" charset="0"/>
              </a:rPr>
              <a:t>http::status::ok</a:t>
            </a:r>
            <a:r>
              <a:rPr lang="en-US" sz="1800" b="1" dirty="0" smtClean="0">
                <a:solidFill>
                  <a:schemeClr val="bg1"/>
                </a:solidFill>
                <a:latin typeface="Cascadia Code" panose="020B0609020000020004" pitchFamily="49" charset="0"/>
                <a:cs typeface="Cascadia Code" panose="020B0609020000020004" pitchFamily="49" charset="0"/>
              </a:rPr>
              <a:t>, the Server header to the current version of </a:t>
            </a:r>
            <a:r>
              <a:rPr lang="en-US" sz="1800" b="1" dirty="0" err="1" smtClean="0">
                <a:solidFill>
                  <a:schemeClr val="bg1"/>
                </a:solidFill>
                <a:latin typeface="Cascadia Code" panose="020B0609020000020004" pitchFamily="49" charset="0"/>
                <a:cs typeface="Cascadia Code" panose="020B0609020000020004" pitchFamily="49" charset="0"/>
              </a:rPr>
              <a:t>Boost.Beast</a:t>
            </a:r>
            <a:r>
              <a:rPr lang="en-US" sz="1800" b="1" dirty="0" smtClean="0">
                <a:solidFill>
                  <a:schemeClr val="bg1"/>
                </a:solidFill>
                <a:latin typeface="Cascadia Code" panose="020B0609020000020004" pitchFamily="49" charset="0"/>
                <a:cs typeface="Cascadia Code" panose="020B0609020000020004" pitchFamily="49" charset="0"/>
              </a:rPr>
              <a:t>, and the content type to text/html. We also set the keep-alive flag for the response to maintain a persistent connection.</a:t>
            </a:r>
            <a:br>
              <a:rPr lang="en-US" sz="1800" b="1" dirty="0" smtClean="0">
                <a:solidFill>
                  <a:schemeClr val="bg1"/>
                </a:solidFill>
                <a:latin typeface="Cascadia Code" panose="020B0609020000020004" pitchFamily="49" charset="0"/>
                <a:cs typeface="Cascadia Code" panose="020B0609020000020004" pitchFamily="49" charset="0"/>
              </a:rPr>
            </a:br>
            <a:r>
              <a:rPr lang="en-US" sz="1800" b="1" dirty="0" smtClean="0">
                <a:solidFill>
                  <a:schemeClr val="bg1"/>
                </a:solidFill>
                <a:latin typeface="Cascadia Code" panose="020B0609020000020004" pitchFamily="49" charset="0"/>
                <a:cs typeface="Cascadia Code" panose="020B0609020000020004" pitchFamily="49" charset="0"/>
              </a:rPr>
              <a:t>We then set the body of the response to "Hello, RESTAPI Example!" and prepare it for sending using the </a:t>
            </a:r>
            <a:r>
              <a:rPr lang="en-US" sz="1800" b="1" dirty="0" err="1" smtClean="0">
                <a:solidFill>
                  <a:srgbClr val="FFFF00"/>
                </a:solidFill>
                <a:latin typeface="Cascadia Code" panose="020B0609020000020004" pitchFamily="49" charset="0"/>
                <a:cs typeface="Cascadia Code" panose="020B0609020000020004" pitchFamily="49" charset="0"/>
              </a:rPr>
              <a:t>prepare_payload</a:t>
            </a:r>
            <a:r>
              <a:rPr lang="en-US" sz="1800" b="1" dirty="0" smtClean="0">
                <a:solidFill>
                  <a:srgbClr val="FFFF00"/>
                </a:solidFill>
                <a:latin typeface="Cascadia Code" panose="020B0609020000020004" pitchFamily="49" charset="0"/>
                <a:cs typeface="Cascadia Code" panose="020B0609020000020004" pitchFamily="49" charset="0"/>
              </a:rPr>
              <a:t>() </a:t>
            </a:r>
            <a:r>
              <a:rPr lang="en-US" sz="1800" b="1" dirty="0" smtClean="0">
                <a:solidFill>
                  <a:schemeClr val="bg1"/>
                </a:solidFill>
                <a:latin typeface="Cascadia Code" panose="020B0609020000020004" pitchFamily="49" charset="0"/>
                <a:cs typeface="Cascadia Code" panose="020B0609020000020004" pitchFamily="49" charset="0"/>
              </a:rPr>
              <a:t>method. We send the response to the client using the </a:t>
            </a:r>
            <a:r>
              <a:rPr lang="en-US" sz="1800" b="1" dirty="0" smtClean="0">
                <a:solidFill>
                  <a:srgbClr val="FFFF00"/>
                </a:solidFill>
                <a:latin typeface="Cascadia Code" panose="020B0609020000020004" pitchFamily="49" charset="0"/>
                <a:cs typeface="Cascadia Code" panose="020B0609020000020004" pitchFamily="49" charset="0"/>
              </a:rPr>
              <a:t>http::write() </a:t>
            </a:r>
            <a:r>
              <a:rPr lang="en-US" sz="1800" b="1" dirty="0" smtClean="0">
                <a:solidFill>
                  <a:schemeClr val="bg1"/>
                </a:solidFill>
                <a:latin typeface="Cascadia Code" panose="020B0609020000020004" pitchFamily="49" charset="0"/>
                <a:cs typeface="Cascadia Code" panose="020B0609020000020004" pitchFamily="49" charset="0"/>
              </a:rPr>
              <a:t>method.</a:t>
            </a:r>
            <a:endParaRPr lang="ru-RU" sz="1800" b="1" dirty="0">
              <a:solidFill>
                <a:schemeClr val="bg1"/>
              </a:solidFill>
              <a:latin typeface="Cascadia Code" panose="020B0609020000020004" pitchFamily="49" charset="0"/>
              <a:cs typeface="Cascadia Code" panose="020B0609020000020004" pitchFamily="49" charset="0"/>
            </a:endParaRPr>
          </a:p>
        </p:txBody>
      </p:sp>
      <p:sp>
        <p:nvSpPr>
          <p:cNvPr id="14" name="Прямоугольник 13"/>
          <p:cNvSpPr/>
          <p:nvPr/>
        </p:nvSpPr>
        <p:spPr>
          <a:xfrm>
            <a:off x="5080136" y="4987598"/>
            <a:ext cx="6502400" cy="646331"/>
          </a:xfrm>
          <a:prstGeom prst="rect">
            <a:avLst/>
          </a:prstGeom>
        </p:spPr>
        <p:txBody>
          <a:bodyPr>
            <a:spAutoFit/>
          </a:bodyPr>
          <a:lstStyle/>
          <a:p>
            <a:r>
              <a:rPr lang="en-US" sz="1800" b="1" dirty="0">
                <a:solidFill>
                  <a:schemeClr val="bg1"/>
                </a:solidFill>
                <a:latin typeface="Cascadia Code" panose="020B0609020000020004" pitchFamily="49" charset="0"/>
                <a:cs typeface="Cascadia Code" panose="020B0609020000020004" pitchFamily="49" charset="0"/>
              </a:rPr>
              <a:t>If the request was not marked as keep-alive, we </a:t>
            </a:r>
            <a:r>
              <a:rPr lang="en-US" sz="1800" b="1" dirty="0" smtClean="0">
                <a:solidFill>
                  <a:schemeClr val="bg1"/>
                </a:solidFill>
                <a:latin typeface="Cascadia Code" panose="020B0609020000020004" pitchFamily="49" charset="0"/>
                <a:cs typeface="Cascadia Code" panose="020B0609020000020004" pitchFamily="49" charset="0"/>
              </a:rPr>
              <a:t>exit and </a:t>
            </a:r>
            <a:r>
              <a:rPr lang="en-US" sz="1800" b="1" dirty="0">
                <a:solidFill>
                  <a:schemeClr val="bg1"/>
                </a:solidFill>
                <a:latin typeface="Cascadia Code" panose="020B0609020000020004" pitchFamily="49" charset="0"/>
                <a:cs typeface="Cascadia Code" panose="020B0609020000020004" pitchFamily="49" charset="0"/>
              </a:rPr>
              <a:t>terminate the server</a:t>
            </a:r>
            <a:r>
              <a:rPr lang="en-US" sz="1800" b="1" dirty="0" smtClean="0">
                <a:solidFill>
                  <a:schemeClr val="bg1"/>
                </a:solidFill>
                <a:latin typeface="Cascadia Code" panose="020B0609020000020004" pitchFamily="49" charset="0"/>
                <a:cs typeface="Cascadia Code" panose="020B0609020000020004" pitchFamily="49" charset="0"/>
              </a:rPr>
              <a:t>.</a:t>
            </a:r>
            <a:endParaRPr lang="ru-RU" sz="1800" b="1" dirty="0">
              <a:solidFill>
                <a:schemeClr val="bg1"/>
              </a:solidFill>
              <a:latin typeface="Cascadia Code" panose="020B0609020000020004" pitchFamily="49" charset="0"/>
              <a:cs typeface="Cascadia Code" panose="020B0609020000020004" pitchFamily="49" charset="0"/>
            </a:endParaRPr>
          </a:p>
        </p:txBody>
      </p:sp>
      <p:pic>
        <p:nvPicPr>
          <p:cNvPr id="2" name="Рисунок 1"/>
          <p:cNvPicPr>
            <a:picLocks noChangeAspect="1"/>
          </p:cNvPicPr>
          <p:nvPr/>
        </p:nvPicPr>
        <p:blipFill>
          <a:blip r:embed="rId3"/>
          <a:stretch>
            <a:fillRect/>
          </a:stretch>
        </p:blipFill>
        <p:spPr>
          <a:xfrm>
            <a:off x="5080136" y="1011523"/>
            <a:ext cx="6659580" cy="3743764"/>
          </a:xfrm>
          <a:prstGeom prst="rect">
            <a:avLst/>
          </a:prstGeom>
        </p:spPr>
      </p:pic>
    </p:spTree>
    <p:extLst>
      <p:ext uri="{BB962C8B-B14F-4D97-AF65-F5344CB8AC3E}">
        <p14:creationId xmlns:p14="http://schemas.microsoft.com/office/powerpoint/2010/main" val="38938919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26</a:t>
            </a:fld>
            <a:endParaRPr lang="ru-RU"/>
          </a:p>
        </p:txBody>
      </p:sp>
      <p:sp>
        <p:nvSpPr>
          <p:cNvPr id="5" name="Прямоугольник 4"/>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https://github.com/memorisecodead/BeastExample/blob/main/Examples/RESTAPI/RESTAPIExample.hpp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6" name="Прямоугольник 5"/>
          <p:cNvSpPr/>
          <p:nvPr/>
        </p:nvSpPr>
        <p:spPr>
          <a:xfrm>
            <a:off x="648552" y="281269"/>
            <a:ext cx="2741456" cy="1446550"/>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API EXAMPLE</a:t>
            </a:r>
          </a:p>
          <a:p>
            <a:pPr algn="ct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7" name="Прямоугольник 6"/>
          <p:cNvSpPr/>
          <p:nvPr/>
        </p:nvSpPr>
        <p:spPr>
          <a:xfrm>
            <a:off x="7061319" y="1118217"/>
            <a:ext cx="2743059" cy="369332"/>
          </a:xfrm>
          <a:prstGeom prst="rect">
            <a:avLst/>
          </a:prstGeom>
        </p:spPr>
        <p:txBody>
          <a:bodyPr wrap="none">
            <a:spAutoFit/>
          </a:bodyPr>
          <a:lstStyle/>
          <a:p>
            <a:r>
              <a:rPr lang="ru-RU" sz="1800" b="1" dirty="0" err="1">
                <a:solidFill>
                  <a:schemeClr val="bg1"/>
                </a:solidFill>
                <a:latin typeface="Cascadia Code" panose="020B0609020000020004" pitchFamily="49" charset="0"/>
                <a:cs typeface="Cascadia Code" panose="020B0609020000020004" pitchFamily="49" charset="0"/>
              </a:rPr>
              <a:t>Client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role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telnet</a:t>
            </a:r>
            <a:endParaRPr lang="ru-RU" sz="1800" b="1" dirty="0">
              <a:solidFill>
                <a:schemeClr val="bg1"/>
              </a:solidFill>
              <a:latin typeface="Cascadia Code" panose="020B0609020000020004" pitchFamily="49" charset="0"/>
              <a:cs typeface="Cascadia Code" panose="020B0609020000020004" pitchFamily="49" charset="0"/>
            </a:endParaRPr>
          </a:p>
        </p:txBody>
      </p:sp>
      <p:pic>
        <p:nvPicPr>
          <p:cNvPr id="8" name="Рисунок 7"/>
          <p:cNvPicPr>
            <a:picLocks noChangeAspect="1"/>
          </p:cNvPicPr>
          <p:nvPr/>
        </p:nvPicPr>
        <p:blipFill>
          <a:blip r:embed="rId3"/>
          <a:stretch>
            <a:fillRect/>
          </a:stretch>
        </p:blipFill>
        <p:spPr>
          <a:xfrm>
            <a:off x="703055" y="1767832"/>
            <a:ext cx="4477375" cy="2476846"/>
          </a:xfrm>
          <a:prstGeom prst="rect">
            <a:avLst/>
          </a:prstGeom>
        </p:spPr>
      </p:pic>
      <p:sp>
        <p:nvSpPr>
          <p:cNvPr id="9" name="Прямоугольник 8"/>
          <p:cNvSpPr/>
          <p:nvPr/>
        </p:nvSpPr>
        <p:spPr>
          <a:xfrm>
            <a:off x="703055" y="1208616"/>
            <a:ext cx="1396536" cy="369332"/>
          </a:xfrm>
          <a:prstGeom prst="rect">
            <a:avLst/>
          </a:prstGeom>
        </p:spPr>
        <p:txBody>
          <a:bodyPr wrap="none">
            <a:spAutoFit/>
          </a:bodyPr>
          <a:lstStyle/>
          <a:p>
            <a:r>
              <a:rPr lang="en-US" sz="1800" b="1" dirty="0" smtClean="0">
                <a:solidFill>
                  <a:schemeClr val="bg1"/>
                </a:solidFill>
                <a:latin typeface="Cascadia Code" panose="020B0609020000020004" pitchFamily="49" charset="0"/>
                <a:cs typeface="Cascadia Code" panose="020B0609020000020004" pitchFamily="49" charset="0"/>
              </a:rPr>
              <a:t>Main foo:</a:t>
            </a:r>
            <a:endParaRPr lang="ru-RU" sz="1800" b="1" dirty="0">
              <a:solidFill>
                <a:schemeClr val="bg1"/>
              </a:solidFill>
              <a:latin typeface="Cascadia Code" panose="020B0609020000020004" pitchFamily="49" charset="0"/>
              <a:cs typeface="Cascadia Code" panose="020B0609020000020004" pitchFamily="49" charset="0"/>
            </a:endParaRPr>
          </a:p>
        </p:txBody>
      </p:sp>
      <p:pic>
        <p:nvPicPr>
          <p:cNvPr id="10" name="Рисунок 9"/>
          <p:cNvPicPr>
            <a:picLocks noChangeAspect="1"/>
          </p:cNvPicPr>
          <p:nvPr/>
        </p:nvPicPr>
        <p:blipFill>
          <a:blip r:embed="rId4"/>
          <a:stretch>
            <a:fillRect/>
          </a:stretch>
        </p:blipFill>
        <p:spPr>
          <a:xfrm>
            <a:off x="7142579" y="1757868"/>
            <a:ext cx="2886478" cy="457264"/>
          </a:xfrm>
          <a:prstGeom prst="rect">
            <a:avLst/>
          </a:prstGeom>
        </p:spPr>
      </p:pic>
      <p:pic>
        <p:nvPicPr>
          <p:cNvPr id="11" name="Рисунок 10"/>
          <p:cNvPicPr>
            <a:picLocks noChangeAspect="1"/>
          </p:cNvPicPr>
          <p:nvPr/>
        </p:nvPicPr>
        <p:blipFill>
          <a:blip r:embed="rId5"/>
          <a:stretch>
            <a:fillRect/>
          </a:stretch>
        </p:blipFill>
        <p:spPr>
          <a:xfrm>
            <a:off x="7142579" y="2561530"/>
            <a:ext cx="2772162" cy="1581371"/>
          </a:xfrm>
          <a:prstGeom prst="rect">
            <a:avLst/>
          </a:prstGeom>
        </p:spPr>
      </p:pic>
      <p:sp>
        <p:nvSpPr>
          <p:cNvPr id="12" name="Прямоугольник 11"/>
          <p:cNvSpPr/>
          <p:nvPr/>
        </p:nvSpPr>
        <p:spPr>
          <a:xfrm>
            <a:off x="703055" y="4807705"/>
            <a:ext cx="6502400" cy="1200329"/>
          </a:xfrm>
          <a:prstGeom prst="rect">
            <a:avLst/>
          </a:prstGeom>
        </p:spPr>
        <p:txBody>
          <a:bodyPr>
            <a:spAutoFit/>
          </a:bodyPr>
          <a:lstStyle/>
          <a:p>
            <a:r>
              <a:rPr lang="ru-RU" sz="1800" b="1" dirty="0" err="1">
                <a:solidFill>
                  <a:schemeClr val="bg1"/>
                </a:solidFill>
                <a:latin typeface="Cascadia Code" panose="020B0609020000020004" pitchFamily="49" charset="0"/>
                <a:cs typeface="Cascadia Code" panose="020B0609020000020004" pitchFamily="49" charset="0"/>
              </a:rPr>
              <a:t>Once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started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server</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will</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listen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on</a:t>
            </a:r>
            <a:r>
              <a:rPr lang="ru-RU" sz="1800" b="1" dirty="0">
                <a:solidFill>
                  <a:srgbClr val="92D050"/>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port</a:t>
            </a:r>
            <a:r>
              <a:rPr lang="ru-RU" sz="1800" b="1" dirty="0">
                <a:solidFill>
                  <a:srgbClr val="92D050"/>
                </a:solidFill>
                <a:latin typeface="Cascadia Code" panose="020B0609020000020004" pitchFamily="49" charset="0"/>
                <a:cs typeface="Cascadia Code" panose="020B0609020000020004" pitchFamily="49" charset="0"/>
              </a:rPr>
              <a:t> </a:t>
            </a:r>
            <a:r>
              <a:rPr lang="ru-RU" sz="1800" b="1" dirty="0" smtClean="0">
                <a:solidFill>
                  <a:srgbClr val="92D050"/>
                </a:solidFill>
                <a:latin typeface="Cascadia Code" panose="020B0609020000020004" pitchFamily="49" charset="0"/>
                <a:cs typeface="Cascadia Code" panose="020B0609020000020004" pitchFamily="49" charset="0"/>
              </a:rPr>
              <a:t>80</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respond</a:t>
            </a:r>
            <a:r>
              <a:rPr lang="ru-RU" sz="1800" b="1" dirty="0">
                <a:solidFill>
                  <a:srgbClr val="92D050"/>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to</a:t>
            </a:r>
            <a:r>
              <a:rPr lang="ru-RU" sz="1800" b="1" dirty="0">
                <a:solidFill>
                  <a:srgbClr val="92D050"/>
                </a:solidFill>
                <a:latin typeface="Cascadia Code" panose="020B0609020000020004" pitchFamily="49" charset="0"/>
                <a:cs typeface="Cascadia Code" panose="020B0609020000020004" pitchFamily="49" charset="0"/>
              </a:rPr>
              <a:t> HTTP </a:t>
            </a:r>
            <a:r>
              <a:rPr lang="ru-RU" sz="1800" b="1" dirty="0" err="1">
                <a:solidFill>
                  <a:srgbClr val="92D050"/>
                </a:solidFill>
                <a:latin typeface="Cascadia Code" panose="020B0609020000020004" pitchFamily="49" charset="0"/>
                <a:cs typeface="Cascadia Code" panose="020B0609020000020004" pitchFamily="49" charset="0"/>
              </a:rPr>
              <a:t>requests</a:t>
            </a:r>
            <a:r>
              <a:rPr lang="ru-RU" sz="1800" b="1" dirty="0">
                <a:solidFill>
                  <a:srgbClr val="92D050"/>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with</a:t>
            </a:r>
            <a:r>
              <a:rPr lang="ru-RU" sz="1800" b="1" dirty="0">
                <a:solidFill>
                  <a:schemeClr val="bg1"/>
                </a:solidFill>
                <a:latin typeface="Cascadia Code" panose="020B0609020000020004" pitchFamily="49" charset="0"/>
                <a:cs typeface="Cascadia Code" panose="020B0609020000020004" pitchFamily="49" charset="0"/>
              </a:rPr>
              <a:t> a </a:t>
            </a:r>
            <a:r>
              <a:rPr lang="ru-RU" sz="1800" b="1" dirty="0" err="1">
                <a:solidFill>
                  <a:schemeClr val="bg1"/>
                </a:solidFill>
                <a:latin typeface="Cascadia Code" panose="020B0609020000020004" pitchFamily="49" charset="0"/>
                <a:cs typeface="Cascadia Code" panose="020B0609020000020004" pitchFamily="49" charset="0"/>
              </a:rPr>
              <a:t>status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of</a:t>
            </a:r>
            <a:r>
              <a:rPr lang="ru-RU" sz="1800" b="1" dirty="0">
                <a:solidFill>
                  <a:schemeClr val="bg1"/>
                </a:solidFill>
                <a:latin typeface="Cascadia Code" panose="020B0609020000020004" pitchFamily="49" charset="0"/>
                <a:cs typeface="Cascadia Code" panose="020B0609020000020004" pitchFamily="49" charset="0"/>
              </a:rPr>
              <a:t> 200 </a:t>
            </a:r>
            <a:r>
              <a:rPr lang="ru-RU" sz="1800" b="1" dirty="0">
                <a:solidFill>
                  <a:srgbClr val="92D050"/>
                </a:solidFill>
                <a:latin typeface="Cascadia Code" panose="020B0609020000020004" pitchFamily="49" charset="0"/>
                <a:cs typeface="Cascadia Code" panose="020B0609020000020004" pitchFamily="49" charset="0"/>
              </a:rPr>
              <a:t>OK</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response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body</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Hello</a:t>
            </a:r>
            <a:r>
              <a:rPr lang="ru-RU" sz="1800" b="1" dirty="0">
                <a:solidFill>
                  <a:schemeClr val="bg1"/>
                </a:solidFill>
                <a:latin typeface="Cascadia Code" panose="020B0609020000020004" pitchFamily="49" charset="0"/>
                <a:cs typeface="Cascadia Code" panose="020B0609020000020004" pitchFamily="49" charset="0"/>
              </a:rPr>
              <a:t>, </a:t>
            </a:r>
            <a:r>
              <a:rPr lang="en-US" sz="1800" b="1" dirty="0" smtClean="0">
                <a:solidFill>
                  <a:schemeClr val="bg1"/>
                </a:solidFill>
                <a:latin typeface="Cascadia Code" panose="020B0609020000020004" pitchFamily="49" charset="0"/>
                <a:cs typeface="Cascadia Code" panose="020B0609020000020004" pitchFamily="49" charset="0"/>
              </a:rPr>
              <a:t>RESTAPI Example</a:t>
            </a:r>
            <a:r>
              <a:rPr lang="ru-RU" sz="1800" b="1" dirty="0" smtClean="0">
                <a:solidFill>
                  <a:schemeClr val="bg1"/>
                </a:solidFill>
                <a:latin typeface="Cascadia Code" panose="020B0609020000020004" pitchFamily="49" charset="0"/>
                <a:cs typeface="Cascadia Code" panose="020B0609020000020004" pitchFamily="49" charset="0"/>
              </a:rPr>
              <a:t>!".</a:t>
            </a:r>
            <a:endParaRPr lang="ru-RU" sz="1800" b="1" dirty="0">
              <a:solidFill>
                <a:schemeClr val="bg1"/>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2905540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27</a:t>
            </a:fld>
            <a:endParaRPr lang="ru-RU"/>
          </a:p>
        </p:txBody>
      </p:sp>
      <p:sp>
        <p:nvSpPr>
          <p:cNvPr id="5" name="Прямоугольник 4"/>
          <p:cNvSpPr/>
          <p:nvPr/>
        </p:nvSpPr>
        <p:spPr>
          <a:xfrm>
            <a:off x="233559" y="227983"/>
            <a:ext cx="3217547" cy="1446550"/>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err="1"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RESTful</a:t>
            </a:r>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API EXAMPLE</a:t>
            </a:r>
          </a:p>
          <a:p>
            <a:pPr algn="ct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pic>
        <p:nvPicPr>
          <p:cNvPr id="7" name="Рисунок 6"/>
          <p:cNvPicPr>
            <a:picLocks noChangeAspect="1"/>
          </p:cNvPicPr>
          <p:nvPr/>
        </p:nvPicPr>
        <p:blipFill>
          <a:blip r:embed="rId2"/>
          <a:stretch>
            <a:fillRect/>
          </a:stretch>
        </p:blipFill>
        <p:spPr>
          <a:xfrm>
            <a:off x="3930489" y="1674533"/>
            <a:ext cx="6154009" cy="2057687"/>
          </a:xfrm>
          <a:prstGeom prst="rect">
            <a:avLst/>
          </a:prstGeom>
        </p:spPr>
      </p:pic>
      <p:sp>
        <p:nvSpPr>
          <p:cNvPr id="8" name="Прямоугольник 7"/>
          <p:cNvSpPr/>
          <p:nvPr/>
        </p:nvSpPr>
        <p:spPr>
          <a:xfrm>
            <a:off x="233558" y="1127618"/>
            <a:ext cx="11427499" cy="369332"/>
          </a:xfrm>
          <a:prstGeom prst="rect">
            <a:avLst/>
          </a:prstGeom>
        </p:spPr>
        <p:txBody>
          <a:bodyPr wrap="square">
            <a:spAutoFit/>
          </a:bodyPr>
          <a:lstStyle/>
          <a:p>
            <a:r>
              <a:rPr lang="ru-RU" sz="1800" b="1" dirty="0" err="1" smtClean="0">
                <a:solidFill>
                  <a:schemeClr val="bg1"/>
                </a:solidFill>
                <a:latin typeface="Cascadia Code" panose="020B0609020000020004" pitchFamily="49" charset="0"/>
                <a:cs typeface="Cascadia Code" panose="020B0609020000020004" pitchFamily="49" charset="0"/>
              </a:rPr>
              <a:t>Here's</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example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of</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using</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Boost.Beast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create</a:t>
            </a:r>
            <a:r>
              <a:rPr lang="ru-RU" sz="1800" b="1" dirty="0">
                <a:solidFill>
                  <a:schemeClr val="bg1"/>
                </a:solidFill>
                <a:latin typeface="Cascadia Code" panose="020B0609020000020004" pitchFamily="49" charset="0"/>
                <a:cs typeface="Cascadia Code" panose="020B0609020000020004" pitchFamily="49" charset="0"/>
              </a:rPr>
              <a:t> a </a:t>
            </a:r>
            <a:r>
              <a:rPr lang="ru-RU" sz="1800" b="1" dirty="0" err="1">
                <a:solidFill>
                  <a:schemeClr val="bg1"/>
                </a:solidFill>
                <a:latin typeface="Cascadia Code" panose="020B0609020000020004" pitchFamily="49" charset="0"/>
                <a:cs typeface="Cascadia Code" panose="020B0609020000020004" pitchFamily="49" charset="0"/>
              </a:rPr>
              <a:t>simple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smtClean="0">
                <a:solidFill>
                  <a:schemeClr val="bg1"/>
                </a:solidFill>
                <a:latin typeface="Cascadia Code" panose="020B0609020000020004" pitchFamily="49" charset="0"/>
                <a:cs typeface="Cascadia Code" panose="020B0609020000020004" pitchFamily="49" charset="0"/>
              </a:rPr>
              <a:t>REST</a:t>
            </a:r>
            <a:r>
              <a:rPr lang="en-US" sz="1800" b="1" dirty="0" err="1" smtClean="0">
                <a:solidFill>
                  <a:schemeClr val="bg1"/>
                </a:solidFill>
                <a:latin typeface="Cascadia Code" panose="020B0609020000020004" pitchFamily="49" charset="0"/>
                <a:cs typeface="Cascadia Code" panose="020B0609020000020004" pitchFamily="49" charset="0"/>
              </a:rPr>
              <a:t>Ful</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a:solidFill>
                  <a:schemeClr val="bg1"/>
                </a:solidFill>
                <a:latin typeface="Cascadia Code" panose="020B0609020000020004" pitchFamily="49" charset="0"/>
                <a:cs typeface="Cascadia Code" panose="020B0609020000020004" pitchFamily="49" charset="0"/>
              </a:rPr>
              <a:t>API:</a:t>
            </a:r>
          </a:p>
        </p:txBody>
      </p:sp>
      <p:sp>
        <p:nvSpPr>
          <p:cNvPr id="9" name="Прямоугольник 8"/>
          <p:cNvSpPr/>
          <p:nvPr/>
        </p:nvSpPr>
        <p:spPr>
          <a:xfrm>
            <a:off x="233558" y="1578659"/>
            <a:ext cx="3550972" cy="369332"/>
          </a:xfrm>
          <a:prstGeom prst="rect">
            <a:avLst/>
          </a:prstGeom>
        </p:spPr>
        <p:txBody>
          <a:bodyPr wrap="none">
            <a:spAutoFit/>
          </a:bodyPr>
          <a:lstStyle/>
          <a:p>
            <a:r>
              <a:rPr lang="en-US" sz="1800" b="1" dirty="0" smtClean="0">
                <a:solidFill>
                  <a:schemeClr val="bg1"/>
                </a:solidFill>
                <a:latin typeface="Cascadia Mono" panose="020B0609020000020004" pitchFamily="49" charset="0"/>
              </a:rPr>
              <a:t>Constructor &amp; destructor:</a:t>
            </a:r>
            <a:endParaRPr lang="ru-RU" sz="1800" b="1" dirty="0">
              <a:solidFill>
                <a:schemeClr val="bg1"/>
              </a:solidFill>
            </a:endParaRPr>
          </a:p>
        </p:txBody>
      </p:sp>
      <p:sp>
        <p:nvSpPr>
          <p:cNvPr id="10" name="Прямоугольник 9"/>
          <p:cNvSpPr/>
          <p:nvPr/>
        </p:nvSpPr>
        <p:spPr>
          <a:xfrm>
            <a:off x="233558" y="4046853"/>
            <a:ext cx="6502400" cy="1754326"/>
          </a:xfrm>
          <a:prstGeom prst="rect">
            <a:avLst/>
          </a:prstGeom>
        </p:spPr>
        <p:txBody>
          <a:bodyPr>
            <a:spAutoFit/>
          </a:bodyPr>
          <a:lstStyle/>
          <a:p>
            <a:r>
              <a:rPr lang="en-US" sz="1800" b="1" dirty="0">
                <a:solidFill>
                  <a:schemeClr val="bg1"/>
                </a:solidFill>
                <a:latin typeface="Cascadia Code" panose="020B0609020000020004" pitchFamily="49" charset="0"/>
                <a:cs typeface="Cascadia Code" panose="020B0609020000020004" pitchFamily="49" charset="0"/>
              </a:rPr>
              <a:t>C</a:t>
            </a:r>
            <a:r>
              <a:rPr lang="ru-RU" sz="1800" b="1" dirty="0" err="1">
                <a:solidFill>
                  <a:schemeClr val="bg1"/>
                </a:solidFill>
                <a:latin typeface="Cascadia Code" panose="020B0609020000020004" pitchFamily="49" charset="0"/>
                <a:cs typeface="Cascadia Code" panose="020B0609020000020004" pitchFamily="49" charset="0"/>
              </a:rPr>
              <a:t>reating</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io_context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object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which</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used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manage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asynchronous</a:t>
            </a:r>
            <a:r>
              <a:rPr lang="ru-RU" sz="1800" b="1" dirty="0">
                <a:solidFill>
                  <a:schemeClr val="bg1"/>
                </a:solidFill>
                <a:latin typeface="Cascadia Code" panose="020B0609020000020004" pitchFamily="49" charset="0"/>
                <a:cs typeface="Cascadia Code" panose="020B0609020000020004" pitchFamily="49" charset="0"/>
              </a:rPr>
              <a:t> I/O </a:t>
            </a:r>
            <a:r>
              <a:rPr lang="ru-RU" sz="1800" b="1" dirty="0" err="1">
                <a:solidFill>
                  <a:schemeClr val="bg1"/>
                </a:solidFill>
                <a:latin typeface="Cascadia Code" panose="020B0609020000020004" pitchFamily="49" charset="0"/>
                <a:cs typeface="Cascadia Code" panose="020B0609020000020004" pitchFamily="49" charset="0"/>
              </a:rPr>
              <a:t>operations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acceptor</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object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created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that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listens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on</a:t>
            </a:r>
            <a:r>
              <a:rPr lang="ru-RU" sz="1800" b="1" dirty="0">
                <a:solidFill>
                  <a:schemeClr val="bg1"/>
                </a:solidFill>
                <a:latin typeface="Cascadia Code" panose="020B0609020000020004" pitchFamily="49" charset="0"/>
                <a:cs typeface="Cascadia Code" panose="020B0609020000020004" pitchFamily="49" charset="0"/>
              </a:rPr>
              <a:t> a </a:t>
            </a:r>
            <a:r>
              <a:rPr lang="ru-RU" sz="1800" b="1" dirty="0" err="1">
                <a:solidFill>
                  <a:schemeClr val="bg1"/>
                </a:solidFill>
                <a:latin typeface="Cascadia Code" panose="020B0609020000020004" pitchFamily="49" charset="0"/>
                <a:cs typeface="Cascadia Code" panose="020B0609020000020004" pitchFamily="49" charset="0"/>
              </a:rPr>
              <a:t>given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port</a:t>
            </a:r>
            <a:r>
              <a:rPr lang="ru-RU" sz="1800" b="1" dirty="0">
                <a:solidFill>
                  <a:schemeClr val="bg1"/>
                </a:solidFill>
                <a:latin typeface="Cascadia Code" panose="020B0609020000020004" pitchFamily="49" charset="0"/>
                <a:cs typeface="Cascadia Code" panose="020B0609020000020004" pitchFamily="49" charset="0"/>
              </a:rPr>
              <a:t>.</a:t>
            </a:r>
            <a:r>
              <a:rPr lang="en-US" sz="1800" b="1" dirty="0">
                <a:solidFill>
                  <a:schemeClr val="bg1"/>
                </a:solidFill>
                <a:latin typeface="Cascadia Code" panose="020B0609020000020004" pitchFamily="49" charset="0"/>
                <a:cs typeface="Cascadia Code" panose="020B0609020000020004" pitchFamily="49" charset="0"/>
              </a:rPr>
              <a:t> For each incoming connection a socket object is created and a connection is accepted using the </a:t>
            </a:r>
            <a:r>
              <a:rPr lang="en-US" sz="1800" b="1" dirty="0">
                <a:solidFill>
                  <a:srgbClr val="FFFF00"/>
                </a:solidFill>
                <a:latin typeface="Cascadia Code" panose="020B0609020000020004" pitchFamily="49" charset="0"/>
                <a:cs typeface="Cascadia Code" panose="020B0609020000020004" pitchFamily="49" charset="0"/>
              </a:rPr>
              <a:t>accept() </a:t>
            </a:r>
            <a:r>
              <a:rPr lang="en-US" sz="1800" b="1" dirty="0">
                <a:solidFill>
                  <a:schemeClr val="bg1"/>
                </a:solidFill>
                <a:latin typeface="Cascadia Code" panose="020B0609020000020004" pitchFamily="49" charset="0"/>
                <a:cs typeface="Cascadia Code" panose="020B0609020000020004" pitchFamily="49" charset="0"/>
              </a:rPr>
              <a:t>method. </a:t>
            </a:r>
            <a:endParaRPr lang="ru-RU" sz="1800" b="1" dirty="0">
              <a:solidFill>
                <a:schemeClr val="bg1"/>
              </a:solidFill>
              <a:latin typeface="Cascadia Code" panose="020B0609020000020004" pitchFamily="49" charset="0"/>
              <a:cs typeface="Cascadia Code" panose="020B0609020000020004" pitchFamily="49" charset="0"/>
            </a:endParaRPr>
          </a:p>
        </p:txBody>
      </p:sp>
      <p:sp>
        <p:nvSpPr>
          <p:cNvPr id="11" name="Прямоугольник 10"/>
          <p:cNvSpPr/>
          <p:nvPr/>
        </p:nvSpPr>
        <p:spPr>
          <a:xfrm>
            <a:off x="5292436" y="6986163"/>
            <a:ext cx="6881079" cy="230832"/>
          </a:xfrm>
          <a:prstGeom prst="rect">
            <a:avLst/>
          </a:prstGeom>
        </p:spPr>
        <p:txBody>
          <a:bodyPr wrap="square">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3"/>
              </a:rPr>
              <a:t>https://github.com/memorisecodead/BeastExample/blob/main/Examples/RESTFulAPI/RESTFulAPIExample.hpp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3918154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28</a:t>
            </a:fld>
            <a:endParaRPr lang="ru-RU"/>
          </a:p>
        </p:txBody>
      </p:sp>
      <p:sp>
        <p:nvSpPr>
          <p:cNvPr id="5" name="Прямоугольник 4"/>
          <p:cNvSpPr/>
          <p:nvPr/>
        </p:nvSpPr>
        <p:spPr>
          <a:xfrm>
            <a:off x="233559" y="227983"/>
            <a:ext cx="3217547" cy="1446550"/>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err="1"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RESTful</a:t>
            </a:r>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API EXAMPLE</a:t>
            </a:r>
          </a:p>
          <a:p>
            <a:pPr algn="ct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pic>
        <p:nvPicPr>
          <p:cNvPr id="6" name="Рисунок 5"/>
          <p:cNvPicPr>
            <a:picLocks noChangeAspect="1"/>
          </p:cNvPicPr>
          <p:nvPr/>
        </p:nvPicPr>
        <p:blipFill>
          <a:blip r:embed="rId2"/>
          <a:stretch>
            <a:fillRect/>
          </a:stretch>
        </p:blipFill>
        <p:spPr>
          <a:xfrm>
            <a:off x="5110833" y="948426"/>
            <a:ext cx="6058746" cy="2581635"/>
          </a:xfrm>
          <a:prstGeom prst="rect">
            <a:avLst/>
          </a:prstGeom>
        </p:spPr>
      </p:pic>
      <p:pic>
        <p:nvPicPr>
          <p:cNvPr id="7" name="Рисунок 6"/>
          <p:cNvPicPr>
            <a:picLocks noChangeAspect="1"/>
          </p:cNvPicPr>
          <p:nvPr/>
        </p:nvPicPr>
        <p:blipFill>
          <a:blip r:embed="rId3"/>
          <a:stretch>
            <a:fillRect/>
          </a:stretch>
        </p:blipFill>
        <p:spPr>
          <a:xfrm>
            <a:off x="7001164" y="4189287"/>
            <a:ext cx="4829849" cy="2229161"/>
          </a:xfrm>
          <a:prstGeom prst="rect">
            <a:avLst/>
          </a:prstGeom>
        </p:spPr>
      </p:pic>
      <p:sp>
        <p:nvSpPr>
          <p:cNvPr id="8" name="Прямоугольник 7"/>
          <p:cNvSpPr/>
          <p:nvPr/>
        </p:nvSpPr>
        <p:spPr>
          <a:xfrm>
            <a:off x="5494291" y="6986163"/>
            <a:ext cx="6679224" cy="369332"/>
          </a:xfrm>
          <a:prstGeom prst="rect">
            <a:avLst/>
          </a:prstGeom>
        </p:spPr>
        <p:txBody>
          <a:bodyPr wrap="square">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4"/>
              </a:rPr>
              <a:t>https://github.com/memorisecodead/BeastExample/blob/main/Examples/RESTFulAPI/RESTFulAPIExample.hpp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9" name="Прямоугольник 8"/>
          <p:cNvSpPr/>
          <p:nvPr/>
        </p:nvSpPr>
        <p:spPr>
          <a:xfrm>
            <a:off x="233559" y="925188"/>
            <a:ext cx="4877274" cy="2308324"/>
          </a:xfrm>
          <a:prstGeom prst="rect">
            <a:avLst/>
          </a:prstGeom>
        </p:spPr>
        <p:txBody>
          <a:bodyPr wrap="square">
            <a:spAutoFit/>
          </a:bodyPr>
          <a:lstStyle/>
          <a:p>
            <a:r>
              <a:rPr lang="en-US" sz="1800" b="1" dirty="0">
                <a:solidFill>
                  <a:schemeClr val="bg1"/>
                </a:solidFill>
                <a:latin typeface="Cascadia Mono" panose="020B0609020000020004" pitchFamily="49" charset="0"/>
              </a:rPr>
              <a:t>The method of creating a </a:t>
            </a:r>
            <a:r>
              <a:rPr lang="en-US" sz="1800" b="1" dirty="0" smtClean="0">
                <a:solidFill>
                  <a:schemeClr val="bg1"/>
                </a:solidFill>
                <a:latin typeface="Cascadia Mono" panose="020B0609020000020004" pitchFamily="49" charset="0"/>
              </a:rPr>
              <a:t>request:</a:t>
            </a:r>
            <a:endParaRPr lang="ru-RU" sz="1800" b="1" dirty="0" smtClean="0">
              <a:solidFill>
                <a:schemeClr val="bg1"/>
              </a:solidFill>
              <a:latin typeface="Cascadia Mono" panose="020B0609020000020004" pitchFamily="49" charset="0"/>
            </a:endParaRPr>
          </a:p>
          <a:p>
            <a:endParaRPr lang="ru-RU" sz="1800" b="1" dirty="0">
              <a:solidFill>
                <a:schemeClr val="bg1"/>
              </a:solidFill>
              <a:latin typeface="Cascadia Mono" panose="020B0609020000020004" pitchFamily="49" charset="0"/>
            </a:endParaRPr>
          </a:p>
          <a:p>
            <a:r>
              <a:rPr lang="en-US" sz="1800" b="1" dirty="0" smtClean="0">
                <a:solidFill>
                  <a:schemeClr val="bg1"/>
                </a:solidFill>
                <a:latin typeface="Cascadia Mono" panose="020B0609020000020004" pitchFamily="49" charset="0"/>
              </a:rPr>
              <a:t>Creating a </a:t>
            </a:r>
            <a:r>
              <a:rPr lang="en-US" sz="1800" b="1" dirty="0" smtClean="0">
                <a:solidFill>
                  <a:srgbClr val="92D050"/>
                </a:solidFill>
                <a:latin typeface="Cascadia Mono" panose="020B0609020000020004" pitchFamily="49" charset="0"/>
              </a:rPr>
              <a:t>http::request&lt;http::string_body&gt; </a:t>
            </a:r>
            <a:r>
              <a:rPr lang="en-US" sz="1800" b="1" dirty="0" smtClean="0">
                <a:solidFill>
                  <a:schemeClr val="bg1"/>
                </a:solidFill>
                <a:latin typeface="Cascadia Mono" panose="020B0609020000020004" pitchFamily="49" charset="0"/>
              </a:rPr>
              <a:t>object which used from setup request object. Then setting a </a:t>
            </a:r>
            <a:r>
              <a:rPr lang="en-US" sz="1800" b="1" dirty="0" smtClean="0">
                <a:solidFill>
                  <a:srgbClr val="92D050"/>
                </a:solidFill>
                <a:latin typeface="Cascadia Mono" panose="020B0609020000020004" pitchFamily="49" charset="0"/>
              </a:rPr>
              <a:t>host</a:t>
            </a:r>
            <a:r>
              <a:rPr lang="en-US" sz="1800" b="1" dirty="0" smtClean="0">
                <a:solidFill>
                  <a:schemeClr val="bg1"/>
                </a:solidFill>
                <a:latin typeface="Cascadia Mono" panose="020B0609020000020004" pitchFamily="49" charset="0"/>
              </a:rPr>
              <a:t>, </a:t>
            </a:r>
            <a:r>
              <a:rPr lang="en-US" sz="1800" b="1" dirty="0" err="1" smtClean="0">
                <a:solidFill>
                  <a:srgbClr val="92D050"/>
                </a:solidFill>
                <a:latin typeface="Cascadia Mono" panose="020B0609020000020004" pitchFamily="49" charset="0"/>
              </a:rPr>
              <a:t>user_agent</a:t>
            </a:r>
            <a:r>
              <a:rPr lang="en-US" sz="1800" b="1" dirty="0" smtClean="0">
                <a:solidFill>
                  <a:schemeClr val="bg1"/>
                </a:solidFill>
                <a:latin typeface="Cascadia Mono" panose="020B0609020000020004" pitchFamily="49" charset="0"/>
              </a:rPr>
              <a:t>, </a:t>
            </a:r>
            <a:r>
              <a:rPr lang="en-US" sz="1800" b="1" dirty="0" smtClean="0">
                <a:solidFill>
                  <a:srgbClr val="92D050"/>
                </a:solidFill>
                <a:latin typeface="Cascadia Mono" panose="020B0609020000020004" pitchFamily="49" charset="0"/>
              </a:rPr>
              <a:t>method</a:t>
            </a:r>
            <a:r>
              <a:rPr lang="en-US" sz="1800" b="1" dirty="0" smtClean="0">
                <a:solidFill>
                  <a:schemeClr val="bg1"/>
                </a:solidFill>
                <a:latin typeface="Cascadia Mono" panose="020B0609020000020004" pitchFamily="49" charset="0"/>
              </a:rPr>
              <a:t>, </a:t>
            </a:r>
            <a:r>
              <a:rPr lang="en-US" sz="1800" b="1" dirty="0">
                <a:solidFill>
                  <a:srgbClr val="92D050"/>
                </a:solidFill>
                <a:latin typeface="Cascadia Mono" panose="020B0609020000020004" pitchFamily="49" charset="0"/>
              </a:rPr>
              <a:t>body</a:t>
            </a:r>
            <a:r>
              <a:rPr lang="en-US" sz="1800" b="1" dirty="0">
                <a:solidFill>
                  <a:schemeClr val="bg1"/>
                </a:solidFill>
                <a:latin typeface="Cascadia Mono" panose="020B0609020000020004" pitchFamily="49" charset="0"/>
              </a:rPr>
              <a:t> for </a:t>
            </a:r>
            <a:r>
              <a:rPr lang="en-US" sz="1800" b="1" dirty="0" smtClean="0">
                <a:solidFill>
                  <a:schemeClr val="bg1"/>
                </a:solidFill>
                <a:latin typeface="Cascadia Mono" panose="020B0609020000020004" pitchFamily="49" charset="0"/>
              </a:rPr>
              <a:t>forming</a:t>
            </a:r>
            <a:r>
              <a:rPr lang="ru-RU" sz="1800" b="1" dirty="0" smtClean="0">
                <a:solidFill>
                  <a:schemeClr val="bg1"/>
                </a:solidFill>
                <a:latin typeface="Cascadia Mono" panose="020B0609020000020004" pitchFamily="49" charset="0"/>
              </a:rPr>
              <a:t> </a:t>
            </a:r>
            <a:r>
              <a:rPr lang="en-US" sz="1800" b="1" dirty="0" smtClean="0">
                <a:solidFill>
                  <a:schemeClr val="bg1"/>
                </a:solidFill>
                <a:latin typeface="Cascadia Mono" panose="020B0609020000020004" pitchFamily="49" charset="0"/>
              </a:rPr>
              <a:t>request.  </a:t>
            </a:r>
            <a:endParaRPr lang="ru-RU" sz="1800" b="1" dirty="0">
              <a:solidFill>
                <a:schemeClr val="bg1"/>
              </a:solidFill>
            </a:endParaRPr>
          </a:p>
        </p:txBody>
      </p:sp>
      <p:sp>
        <p:nvSpPr>
          <p:cNvPr id="2" name="Прямоугольник 1"/>
          <p:cNvSpPr/>
          <p:nvPr/>
        </p:nvSpPr>
        <p:spPr>
          <a:xfrm>
            <a:off x="233559" y="3318709"/>
            <a:ext cx="6767605" cy="3970318"/>
          </a:xfrm>
          <a:prstGeom prst="rect">
            <a:avLst/>
          </a:prstGeom>
        </p:spPr>
        <p:txBody>
          <a:bodyPr wrap="square">
            <a:spAutoFit/>
          </a:bodyPr>
          <a:lstStyle/>
          <a:p>
            <a:r>
              <a:rPr lang="en-US" sz="1800" b="1" dirty="0">
                <a:solidFill>
                  <a:schemeClr val="bg1"/>
                </a:solidFill>
                <a:latin typeface="Cascadia Mono" panose="020B0609020000020004" pitchFamily="49" charset="0"/>
              </a:rPr>
              <a:t>The method of </a:t>
            </a:r>
            <a:r>
              <a:rPr lang="en-US" sz="1800" b="1" dirty="0" smtClean="0">
                <a:solidFill>
                  <a:schemeClr val="bg1"/>
                </a:solidFill>
                <a:latin typeface="Cascadia Mono" panose="020B0609020000020004" pitchFamily="49" charset="0"/>
              </a:rPr>
              <a:t>reading a </a:t>
            </a:r>
            <a:r>
              <a:rPr lang="en-US" sz="1800" b="1" dirty="0">
                <a:solidFill>
                  <a:schemeClr val="bg1"/>
                </a:solidFill>
                <a:latin typeface="Cascadia Mono" panose="020B0609020000020004" pitchFamily="49" charset="0"/>
              </a:rPr>
              <a:t>request</a:t>
            </a:r>
            <a:r>
              <a:rPr lang="en-US" sz="1800" b="1" dirty="0" smtClean="0">
                <a:solidFill>
                  <a:schemeClr val="bg1"/>
                </a:solidFill>
                <a:latin typeface="Cascadia Mono" panose="020B0609020000020004" pitchFamily="49" charset="0"/>
              </a:rPr>
              <a:t>:</a:t>
            </a:r>
          </a:p>
          <a:p>
            <a:endParaRPr lang="en-US" sz="1800" b="1" dirty="0">
              <a:solidFill>
                <a:schemeClr val="bg1"/>
              </a:solidFill>
              <a:latin typeface="Cascadia Mono" panose="020B0609020000020004" pitchFamily="49" charset="0"/>
            </a:endParaRPr>
          </a:p>
          <a:p>
            <a:r>
              <a:rPr lang="en-US" sz="1800" b="1" dirty="0">
                <a:solidFill>
                  <a:schemeClr val="bg1"/>
                </a:solidFill>
                <a:latin typeface="Cascadia Code" panose="020B0609020000020004" pitchFamily="49" charset="0"/>
                <a:cs typeface="Cascadia Code" panose="020B0609020000020004" pitchFamily="49" charset="0"/>
              </a:rPr>
              <a:t>Uses </a:t>
            </a:r>
            <a:r>
              <a:rPr lang="en-US" sz="1800" b="1" dirty="0">
                <a:solidFill>
                  <a:srgbClr val="92D050"/>
                </a:solidFill>
                <a:latin typeface="Cascadia Code" panose="020B0609020000020004" pitchFamily="49" charset="0"/>
                <a:cs typeface="Cascadia Code" panose="020B0609020000020004" pitchFamily="49" charset="0"/>
              </a:rPr>
              <a:t>boost::beast::</a:t>
            </a:r>
            <a:r>
              <a:rPr lang="en-US" sz="1800" b="1" dirty="0" err="1">
                <a:solidFill>
                  <a:srgbClr val="92D050"/>
                </a:solidFill>
                <a:latin typeface="Cascadia Code" panose="020B0609020000020004" pitchFamily="49" charset="0"/>
                <a:cs typeface="Cascadia Code" panose="020B0609020000020004" pitchFamily="49" charset="0"/>
              </a:rPr>
              <a:t>flat_buffer</a:t>
            </a:r>
            <a:r>
              <a:rPr lang="en-US" sz="1800" b="1" dirty="0">
                <a:solidFill>
                  <a:srgbClr val="92D050"/>
                </a:solidFill>
                <a:latin typeface="Cascadia Code" panose="020B0609020000020004" pitchFamily="49" charset="0"/>
                <a:cs typeface="Cascadia Code" panose="020B0609020000020004" pitchFamily="49" charset="0"/>
              </a:rPr>
              <a:t> </a:t>
            </a:r>
            <a:r>
              <a:rPr lang="en-US" sz="1800" b="1" dirty="0">
                <a:solidFill>
                  <a:schemeClr val="bg1"/>
                </a:solidFill>
                <a:latin typeface="Cascadia Code" panose="020B0609020000020004" pitchFamily="49" charset="0"/>
                <a:cs typeface="Cascadia Code" panose="020B0609020000020004" pitchFamily="49" charset="0"/>
              </a:rPr>
              <a:t>to read request from socket and http::request object to parse </a:t>
            </a:r>
            <a:r>
              <a:rPr lang="en-US" sz="1800" b="1" dirty="0">
                <a:solidFill>
                  <a:srgbClr val="92D050"/>
                </a:solidFill>
                <a:latin typeface="Cascadia Code" panose="020B0609020000020004" pitchFamily="49" charset="0"/>
                <a:cs typeface="Cascadia Code" panose="020B0609020000020004" pitchFamily="49" charset="0"/>
              </a:rPr>
              <a:t>request</a:t>
            </a:r>
            <a:r>
              <a:rPr lang="en-US" sz="1800" b="1" dirty="0">
                <a:solidFill>
                  <a:schemeClr val="bg1"/>
                </a:solidFill>
                <a:latin typeface="Cascadia Code" panose="020B0609020000020004" pitchFamily="49" charset="0"/>
                <a:cs typeface="Cascadia Code" panose="020B0609020000020004" pitchFamily="49" charset="0"/>
              </a:rPr>
              <a:t>.</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After reading, using the </a:t>
            </a:r>
            <a:r>
              <a:rPr lang="en-US" sz="1800" b="1" dirty="0">
                <a:solidFill>
                  <a:srgbClr val="FFFF00"/>
                </a:solidFill>
                <a:latin typeface="Cascadia Code" panose="020B0609020000020004" pitchFamily="49" charset="0"/>
                <a:cs typeface="Cascadia Code" panose="020B0609020000020004" pitchFamily="49" charset="0"/>
              </a:rPr>
              <a:t>http::read(socket, buffer, request, </a:t>
            </a:r>
            <a:r>
              <a:rPr lang="en-US" sz="1800" b="1" dirty="0" err="1">
                <a:solidFill>
                  <a:srgbClr val="FFFF00"/>
                </a:solidFill>
                <a:latin typeface="Cascadia Code" panose="020B0609020000020004" pitchFamily="49" charset="0"/>
                <a:cs typeface="Cascadia Code" panose="020B0609020000020004" pitchFamily="49" charset="0"/>
              </a:rPr>
              <a:t>ec</a:t>
            </a:r>
            <a:r>
              <a:rPr lang="en-US" sz="1800" b="1" dirty="0">
                <a:solidFill>
                  <a:srgbClr val="FFFF00"/>
                </a:solidFill>
                <a:latin typeface="Cascadia Code" panose="020B0609020000020004" pitchFamily="49" charset="0"/>
                <a:cs typeface="Cascadia Code" panose="020B0609020000020004" pitchFamily="49" charset="0"/>
              </a:rPr>
              <a:t>) </a:t>
            </a:r>
            <a:r>
              <a:rPr lang="en-US" sz="1800" b="1" dirty="0">
                <a:solidFill>
                  <a:schemeClr val="bg1"/>
                </a:solidFill>
                <a:latin typeface="Cascadia Code" panose="020B0609020000020004" pitchFamily="49" charset="0"/>
                <a:cs typeface="Cascadia Code" panose="020B0609020000020004" pitchFamily="49" charset="0"/>
              </a:rPr>
              <a:t>method, we read the server's </a:t>
            </a:r>
            <a:r>
              <a:rPr lang="en-US" sz="1800" b="1" dirty="0">
                <a:solidFill>
                  <a:srgbClr val="92D050"/>
                </a:solidFill>
                <a:latin typeface="Cascadia Code" panose="020B0609020000020004" pitchFamily="49" charset="0"/>
                <a:cs typeface="Cascadia Code" panose="020B0609020000020004" pitchFamily="49" charset="0"/>
              </a:rPr>
              <a:t>response</a:t>
            </a:r>
            <a:r>
              <a:rPr lang="en-US" sz="1800" b="1" dirty="0">
                <a:solidFill>
                  <a:schemeClr val="bg1"/>
                </a:solidFill>
                <a:latin typeface="Cascadia Code" panose="020B0609020000020004" pitchFamily="49" charset="0"/>
                <a:cs typeface="Cascadia Code" panose="020B0609020000020004" pitchFamily="49" charset="0"/>
              </a:rPr>
              <a:t> after sending the </a:t>
            </a:r>
            <a:r>
              <a:rPr lang="en-US" sz="1800" b="1" dirty="0">
                <a:solidFill>
                  <a:srgbClr val="92D050"/>
                </a:solidFill>
                <a:latin typeface="Cascadia Code" panose="020B0609020000020004" pitchFamily="49" charset="0"/>
                <a:cs typeface="Cascadia Code" panose="020B0609020000020004" pitchFamily="49" charset="0"/>
              </a:rPr>
              <a:t>request</a:t>
            </a:r>
            <a:r>
              <a:rPr lang="en-US" sz="1800" b="1" dirty="0">
                <a:solidFill>
                  <a:schemeClr val="bg1"/>
                </a:solidFill>
                <a:latin typeface="Cascadia Code" panose="020B0609020000020004" pitchFamily="49" charset="0"/>
                <a:cs typeface="Cascadia Code" panose="020B0609020000020004" pitchFamily="49" charset="0"/>
              </a:rPr>
              <a:t>. This method reads the contents of the HTTP response and returns it as a string or object. </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If the request is successfully parsed, a response is created using the </a:t>
            </a:r>
            <a:r>
              <a:rPr lang="en-US" sz="1800" b="1" dirty="0">
                <a:solidFill>
                  <a:srgbClr val="92D050"/>
                </a:solidFill>
                <a:latin typeface="Cascadia Code" panose="020B0609020000020004" pitchFamily="49" charset="0"/>
                <a:cs typeface="Cascadia Code" panose="020B0609020000020004" pitchFamily="49" charset="0"/>
              </a:rPr>
              <a:t>http::response </a:t>
            </a:r>
            <a:r>
              <a:rPr lang="en-US" sz="1800" b="1" dirty="0">
                <a:solidFill>
                  <a:schemeClr val="bg1"/>
                </a:solidFill>
                <a:latin typeface="Cascadia Code" panose="020B0609020000020004" pitchFamily="49" charset="0"/>
                <a:cs typeface="Cascadia Code" panose="020B0609020000020004" pitchFamily="49" charset="0"/>
              </a:rPr>
              <a:t>object.</a:t>
            </a:r>
            <a:endParaRPr lang="ru-RU" sz="1800" b="1" dirty="0">
              <a:solidFill>
                <a:schemeClr val="bg1"/>
              </a:solidFill>
              <a:latin typeface="Cascadia Code" panose="020B0609020000020004" pitchFamily="49" charset="0"/>
              <a:cs typeface="Cascadia Code" panose="020B0609020000020004" pitchFamily="49" charset="0"/>
            </a:endParaRPr>
          </a:p>
          <a:p>
            <a:endParaRPr lang="ru-RU" sz="1800" b="1" dirty="0">
              <a:solidFill>
                <a:schemeClr val="bg1"/>
              </a:solidFill>
              <a:latin typeface="Cascadia Mono" panose="020B0609020000020004" pitchFamily="49" charset="0"/>
            </a:endParaRPr>
          </a:p>
        </p:txBody>
      </p:sp>
    </p:spTree>
    <p:extLst>
      <p:ext uri="{BB962C8B-B14F-4D97-AF65-F5344CB8AC3E}">
        <p14:creationId xmlns:p14="http://schemas.microsoft.com/office/powerpoint/2010/main" val="11975290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29</a:t>
            </a:fld>
            <a:endParaRPr lang="ru-RU"/>
          </a:p>
        </p:txBody>
      </p:sp>
      <p:sp>
        <p:nvSpPr>
          <p:cNvPr id="5" name="Прямоугольник 4"/>
          <p:cNvSpPr/>
          <p:nvPr/>
        </p:nvSpPr>
        <p:spPr>
          <a:xfrm>
            <a:off x="233559" y="227983"/>
            <a:ext cx="3217547" cy="1446550"/>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err="1"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RESTful</a:t>
            </a:r>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API EXAMPLE</a:t>
            </a:r>
          </a:p>
          <a:p>
            <a:pPr algn="ct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6" name="Прямоугольник 5"/>
          <p:cNvSpPr/>
          <p:nvPr/>
        </p:nvSpPr>
        <p:spPr>
          <a:xfrm>
            <a:off x="5494291" y="6986163"/>
            <a:ext cx="6679224" cy="369332"/>
          </a:xfrm>
          <a:prstGeom prst="rect">
            <a:avLst/>
          </a:prstGeom>
        </p:spPr>
        <p:txBody>
          <a:bodyPr wrap="square">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https://github.com/memorisecodead/BeastExample/blob/main/Examples/RESTFulAPI/RESTFulAPIExample.hpp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pic>
        <p:nvPicPr>
          <p:cNvPr id="7" name="Рисунок 6"/>
          <p:cNvPicPr>
            <a:picLocks noChangeAspect="1"/>
          </p:cNvPicPr>
          <p:nvPr/>
        </p:nvPicPr>
        <p:blipFill>
          <a:blip r:embed="rId3"/>
          <a:stretch>
            <a:fillRect/>
          </a:stretch>
        </p:blipFill>
        <p:spPr>
          <a:xfrm>
            <a:off x="5832344" y="190448"/>
            <a:ext cx="5071630" cy="2644010"/>
          </a:xfrm>
          <a:prstGeom prst="rect">
            <a:avLst/>
          </a:prstGeom>
        </p:spPr>
      </p:pic>
      <p:pic>
        <p:nvPicPr>
          <p:cNvPr id="8" name="Рисунок 7"/>
          <p:cNvPicPr>
            <a:picLocks noChangeAspect="1"/>
          </p:cNvPicPr>
          <p:nvPr/>
        </p:nvPicPr>
        <p:blipFill>
          <a:blip r:embed="rId4"/>
          <a:stretch>
            <a:fillRect/>
          </a:stretch>
        </p:blipFill>
        <p:spPr>
          <a:xfrm>
            <a:off x="5832344" y="2832927"/>
            <a:ext cx="5071630" cy="3943072"/>
          </a:xfrm>
          <a:prstGeom prst="rect">
            <a:avLst/>
          </a:prstGeom>
        </p:spPr>
      </p:pic>
      <p:sp>
        <p:nvSpPr>
          <p:cNvPr id="2" name="Прямоугольник 1"/>
          <p:cNvSpPr/>
          <p:nvPr/>
        </p:nvSpPr>
        <p:spPr>
          <a:xfrm>
            <a:off x="233559" y="951258"/>
            <a:ext cx="4628190" cy="369332"/>
          </a:xfrm>
          <a:prstGeom prst="rect">
            <a:avLst/>
          </a:prstGeom>
        </p:spPr>
        <p:txBody>
          <a:bodyPr wrap="none">
            <a:spAutoFit/>
          </a:bodyPr>
          <a:lstStyle/>
          <a:p>
            <a:r>
              <a:rPr lang="en-US" sz="1800" b="1" dirty="0">
                <a:solidFill>
                  <a:schemeClr val="bg1"/>
                </a:solidFill>
                <a:latin typeface="Cascadia Mono" panose="020B0609020000020004" pitchFamily="49" charset="0"/>
              </a:rPr>
              <a:t>The method of </a:t>
            </a:r>
            <a:r>
              <a:rPr lang="en-US" sz="1800" b="1" dirty="0" smtClean="0">
                <a:solidFill>
                  <a:schemeClr val="bg1"/>
                </a:solidFill>
                <a:latin typeface="Cascadia Mono" panose="020B0609020000020004" pitchFamily="49" charset="0"/>
              </a:rPr>
              <a:t>handling </a:t>
            </a:r>
            <a:r>
              <a:rPr lang="en-US" sz="1800" b="1" dirty="0">
                <a:solidFill>
                  <a:schemeClr val="bg1"/>
                </a:solidFill>
                <a:latin typeface="Cascadia Mono" panose="020B0609020000020004" pitchFamily="49" charset="0"/>
              </a:rPr>
              <a:t>a request:</a:t>
            </a:r>
            <a:endParaRPr lang="ru-RU" sz="1800" b="1" dirty="0">
              <a:solidFill>
                <a:schemeClr val="bg1"/>
              </a:solidFill>
              <a:latin typeface="Cascadia Mono" panose="020B0609020000020004" pitchFamily="49" charset="0"/>
            </a:endParaRPr>
          </a:p>
        </p:txBody>
      </p:sp>
      <p:sp>
        <p:nvSpPr>
          <p:cNvPr id="3" name="Прямоугольник 2"/>
          <p:cNvSpPr/>
          <p:nvPr/>
        </p:nvSpPr>
        <p:spPr>
          <a:xfrm>
            <a:off x="233559" y="1451168"/>
            <a:ext cx="4628190" cy="5355312"/>
          </a:xfrm>
          <a:prstGeom prst="rect">
            <a:avLst/>
          </a:prstGeom>
        </p:spPr>
        <p:txBody>
          <a:bodyPr wrap="square">
            <a:spAutoFit/>
          </a:bodyPr>
          <a:lstStyle/>
          <a:p>
            <a:r>
              <a:rPr lang="en-US" sz="1800" b="1" dirty="0">
                <a:solidFill>
                  <a:schemeClr val="bg1"/>
                </a:solidFill>
                <a:latin typeface="Cascadia Code" panose="020B0609020000020004" pitchFamily="49" charset="0"/>
                <a:cs typeface="Cascadia Code" panose="020B0609020000020004" pitchFamily="49" charset="0"/>
              </a:rPr>
              <a:t>If the request is successfully parsed, a response is created using the </a:t>
            </a:r>
            <a:r>
              <a:rPr lang="en-US" sz="1800" b="1" dirty="0">
                <a:solidFill>
                  <a:srgbClr val="92D050"/>
                </a:solidFill>
                <a:latin typeface="Cascadia Code" panose="020B0609020000020004" pitchFamily="49" charset="0"/>
                <a:cs typeface="Cascadia Code" panose="020B0609020000020004" pitchFamily="49" charset="0"/>
              </a:rPr>
              <a:t>http::response</a:t>
            </a:r>
            <a:r>
              <a:rPr lang="en-US" sz="1800" b="1" dirty="0">
                <a:latin typeface="Cascadia Code" panose="020B0609020000020004" pitchFamily="49" charset="0"/>
                <a:cs typeface="Cascadia Code" panose="020B0609020000020004" pitchFamily="49" charset="0"/>
              </a:rPr>
              <a:t> </a:t>
            </a:r>
            <a:r>
              <a:rPr lang="en-US" sz="1800" b="1" dirty="0">
                <a:solidFill>
                  <a:schemeClr val="bg1"/>
                </a:solidFill>
                <a:latin typeface="Cascadia Code" panose="020B0609020000020004" pitchFamily="49" charset="0"/>
                <a:cs typeface="Cascadia Code" panose="020B0609020000020004" pitchFamily="49" charset="0"/>
              </a:rPr>
              <a:t>object. In this example, we set the response status to </a:t>
            </a:r>
            <a:r>
              <a:rPr lang="en-US" sz="1800" b="1" dirty="0">
                <a:solidFill>
                  <a:srgbClr val="92D050"/>
                </a:solidFill>
                <a:latin typeface="Cascadia Code" panose="020B0609020000020004" pitchFamily="49" charset="0"/>
                <a:cs typeface="Cascadia Code" panose="020B0609020000020004" pitchFamily="49" charset="0"/>
              </a:rPr>
              <a:t>http::status::ok</a:t>
            </a:r>
            <a:r>
              <a:rPr lang="en-US" sz="1800" b="1" dirty="0">
                <a:solidFill>
                  <a:schemeClr val="bg1"/>
                </a:solidFill>
                <a:latin typeface="Cascadia Code" panose="020B0609020000020004" pitchFamily="49" charset="0"/>
                <a:cs typeface="Cascadia Code" panose="020B0609020000020004" pitchFamily="49" charset="0"/>
              </a:rPr>
              <a:t>, the Server header to the current version of </a:t>
            </a:r>
            <a:r>
              <a:rPr lang="en-US" sz="1800" b="1" dirty="0" err="1">
                <a:solidFill>
                  <a:schemeClr val="bg1"/>
                </a:solidFill>
                <a:latin typeface="Cascadia Code" panose="020B0609020000020004" pitchFamily="49" charset="0"/>
                <a:cs typeface="Cascadia Code" panose="020B0609020000020004" pitchFamily="49" charset="0"/>
              </a:rPr>
              <a:t>Boost.Beast</a:t>
            </a:r>
            <a:r>
              <a:rPr lang="en-US" sz="1800" b="1" dirty="0">
                <a:solidFill>
                  <a:schemeClr val="bg1"/>
                </a:solidFill>
                <a:latin typeface="Cascadia Code" panose="020B0609020000020004" pitchFamily="49" charset="0"/>
                <a:cs typeface="Cascadia Code" panose="020B0609020000020004" pitchFamily="49" charset="0"/>
              </a:rPr>
              <a:t>, and the content type to </a:t>
            </a:r>
            <a:r>
              <a:rPr lang="en-US" sz="1800" b="1" dirty="0" smtClean="0">
                <a:solidFill>
                  <a:schemeClr val="bg1"/>
                </a:solidFill>
                <a:latin typeface="Cascadia Code" panose="020B0609020000020004" pitchFamily="49" charset="0"/>
                <a:cs typeface="Cascadia Code" panose="020B0609020000020004" pitchFamily="49" charset="0"/>
              </a:rPr>
              <a:t>text/plain. </a:t>
            </a:r>
            <a:r>
              <a:rPr lang="en-US" sz="1800" b="1" dirty="0">
                <a:solidFill>
                  <a:schemeClr val="bg1"/>
                </a:solidFill>
                <a:latin typeface="Cascadia Code" panose="020B0609020000020004" pitchFamily="49" charset="0"/>
                <a:cs typeface="Cascadia Code" panose="020B0609020000020004" pitchFamily="49" charset="0"/>
              </a:rPr>
              <a:t>We also set the keep-alive flag for the response to maintain a persistent connection.</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We then set the body of the response to "Hello, RESTAPI Example!" and prepare it for sending using the </a:t>
            </a:r>
            <a:r>
              <a:rPr lang="en-US" sz="1800" b="1" dirty="0" err="1">
                <a:solidFill>
                  <a:srgbClr val="FFFF00"/>
                </a:solidFill>
                <a:latin typeface="Cascadia Code" panose="020B0609020000020004" pitchFamily="49" charset="0"/>
                <a:cs typeface="Cascadia Code" panose="020B0609020000020004" pitchFamily="49" charset="0"/>
              </a:rPr>
              <a:t>prepare_payload</a:t>
            </a:r>
            <a:r>
              <a:rPr lang="en-US" sz="1800" b="1" dirty="0">
                <a:solidFill>
                  <a:srgbClr val="FFFF00"/>
                </a:solidFill>
                <a:latin typeface="Cascadia Code" panose="020B0609020000020004" pitchFamily="49" charset="0"/>
                <a:cs typeface="Cascadia Code" panose="020B0609020000020004" pitchFamily="49" charset="0"/>
              </a:rPr>
              <a:t>() </a:t>
            </a:r>
            <a:r>
              <a:rPr lang="en-US" sz="1800" b="1" dirty="0">
                <a:solidFill>
                  <a:schemeClr val="bg1"/>
                </a:solidFill>
                <a:latin typeface="Cascadia Code" panose="020B0609020000020004" pitchFamily="49" charset="0"/>
                <a:cs typeface="Cascadia Code" panose="020B0609020000020004" pitchFamily="49" charset="0"/>
              </a:rPr>
              <a:t>method. We send the response to the client using the </a:t>
            </a:r>
            <a:r>
              <a:rPr lang="en-US" sz="1800" b="1" dirty="0">
                <a:solidFill>
                  <a:srgbClr val="FFFF00"/>
                </a:solidFill>
                <a:latin typeface="Cascadia Code" panose="020B0609020000020004" pitchFamily="49" charset="0"/>
                <a:cs typeface="Cascadia Code" panose="020B0609020000020004" pitchFamily="49" charset="0"/>
              </a:rPr>
              <a:t>http::write() </a:t>
            </a:r>
            <a:r>
              <a:rPr lang="en-US" sz="1800" b="1" dirty="0">
                <a:solidFill>
                  <a:schemeClr val="bg1"/>
                </a:solidFill>
                <a:latin typeface="Cascadia Code" panose="020B0609020000020004" pitchFamily="49" charset="0"/>
                <a:cs typeface="Cascadia Code" panose="020B0609020000020004" pitchFamily="49" charset="0"/>
              </a:rPr>
              <a:t>method.</a:t>
            </a:r>
            <a:endParaRPr lang="ru-RU" sz="1800" b="1" dirty="0">
              <a:solidFill>
                <a:schemeClr val="bg1"/>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152082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282607" y="279938"/>
            <a:ext cx="4705905"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Something about </a:t>
            </a:r>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BOOST::BEAST</a:t>
            </a: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6" name="Прямоугольник 5"/>
          <p:cNvSpPr/>
          <p:nvPr/>
        </p:nvSpPr>
        <p:spPr>
          <a:xfrm>
            <a:off x="282607" y="1329316"/>
            <a:ext cx="7568097" cy="1938992"/>
          </a:xfrm>
          <a:prstGeom prst="rect">
            <a:avLst/>
          </a:prstGeom>
        </p:spPr>
        <p:txBody>
          <a:bodyPr wrap="none">
            <a:spAutoFit/>
          </a:bodyPr>
          <a:lstStyle/>
          <a:p>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What you need to know to understand boost::beast:</a:t>
            </a:r>
          </a:p>
          <a:p>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000" b="1" dirty="0">
                <a:ln w="0"/>
                <a:solidFill>
                  <a:schemeClr val="bg1"/>
                </a:solidFill>
                <a:latin typeface="Cascadia Code" panose="020B0609020000020004" pitchFamily="49" charset="0"/>
                <a:cs typeface="Cascadia Code" panose="020B0609020000020004" pitchFamily="49" charset="0"/>
                <a:hlinkClick r:id="rId2"/>
              </a:rPr>
              <a:t>Layered Network Model (ISO/OSI)</a:t>
            </a:r>
            <a:endParaRPr lang="en-US" sz="2000" b="1" dirty="0">
              <a:ln w="0"/>
              <a:solidFill>
                <a:schemeClr val="bg1"/>
              </a:solidFill>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000" b="1" dirty="0">
                <a:ln w="0"/>
                <a:solidFill>
                  <a:schemeClr val="bg1"/>
                </a:solidFill>
                <a:latin typeface="Cascadia Code" panose="020B0609020000020004" pitchFamily="49" charset="0"/>
                <a:cs typeface="Cascadia Code" panose="020B0609020000020004" pitchFamily="49" charset="0"/>
                <a:hlinkClick r:id="rId3"/>
              </a:rPr>
              <a:t>ASIO</a:t>
            </a:r>
            <a:endParaRPr lang="en-US" sz="2000" b="1" dirty="0">
              <a:ln w="0"/>
              <a:solidFill>
                <a:schemeClr val="bg1"/>
              </a:solidFill>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000" b="1" dirty="0">
                <a:ln w="0"/>
                <a:solidFill>
                  <a:schemeClr val="bg1"/>
                </a:solidFill>
                <a:latin typeface="Cascadia Code" panose="020B0609020000020004" pitchFamily="49" charset="0"/>
                <a:cs typeface="Cascadia Code" panose="020B0609020000020004" pitchFamily="49" charset="0"/>
                <a:hlinkClick r:id="rId4"/>
              </a:rPr>
              <a:t>Network Protocols</a:t>
            </a:r>
            <a:endParaRPr lang="en-US" sz="2000" b="1" dirty="0">
              <a:ln w="0"/>
              <a:solidFill>
                <a:schemeClr val="bg1"/>
              </a:solidFill>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pic>
        <p:nvPicPr>
          <p:cNvPr id="16" name="Рисунок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6864" y="0"/>
            <a:ext cx="7195278" cy="7315200"/>
          </a:xfrm>
          <a:prstGeom prst="rect">
            <a:avLst/>
          </a:prstGeom>
        </p:spPr>
      </p:pic>
      <p:sp>
        <p:nvSpPr>
          <p:cNvPr id="3" name="Номер слайда 2"/>
          <p:cNvSpPr>
            <a:spLocks noGrp="1"/>
          </p:cNvSpPr>
          <p:nvPr>
            <p:ph type="sldNum" sz="quarter" idx="12"/>
          </p:nvPr>
        </p:nvSpPr>
        <p:spPr/>
        <p:txBody>
          <a:bodyPr/>
          <a:lstStyle/>
          <a:p>
            <a:fld id="{9F05448C-47A6-407F-9FDF-0EF96B96A918}" type="slidenum">
              <a:rPr lang="ru-RU" smtClean="0"/>
              <a:pPr/>
              <a:t>3</a:t>
            </a:fld>
            <a:endParaRPr lang="ru-RU" dirty="0"/>
          </a:p>
        </p:txBody>
      </p:sp>
    </p:spTree>
    <p:extLst>
      <p:ext uri="{BB962C8B-B14F-4D97-AF65-F5344CB8AC3E}">
        <p14:creationId xmlns:p14="http://schemas.microsoft.com/office/powerpoint/2010/main" val="38636511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30</a:t>
            </a:fld>
            <a:endParaRPr lang="ru-RU"/>
          </a:p>
        </p:txBody>
      </p:sp>
      <p:sp>
        <p:nvSpPr>
          <p:cNvPr id="5" name="Прямоугольник 4"/>
          <p:cNvSpPr/>
          <p:nvPr/>
        </p:nvSpPr>
        <p:spPr>
          <a:xfrm>
            <a:off x="233559" y="227983"/>
            <a:ext cx="3217547" cy="1446550"/>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err="1"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RESTful</a:t>
            </a:r>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API EXAMPLE</a:t>
            </a:r>
          </a:p>
          <a:p>
            <a:pPr algn="ct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6" name="Прямоугольник 5"/>
          <p:cNvSpPr/>
          <p:nvPr/>
        </p:nvSpPr>
        <p:spPr>
          <a:xfrm>
            <a:off x="5494291" y="6986163"/>
            <a:ext cx="6679224" cy="369332"/>
          </a:xfrm>
          <a:prstGeom prst="rect">
            <a:avLst/>
          </a:prstGeom>
        </p:spPr>
        <p:txBody>
          <a:bodyPr wrap="square">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https://github.com/memorisecodead/BeastExample/blob/main/Examples/RESTFulAPI/RESTFulAPIExample.hpp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7" name="Прямоугольник 6"/>
          <p:cNvSpPr/>
          <p:nvPr/>
        </p:nvSpPr>
        <p:spPr>
          <a:xfrm>
            <a:off x="233559" y="1179119"/>
            <a:ext cx="1396536" cy="369332"/>
          </a:xfrm>
          <a:prstGeom prst="rect">
            <a:avLst/>
          </a:prstGeom>
        </p:spPr>
        <p:txBody>
          <a:bodyPr wrap="none">
            <a:spAutoFit/>
          </a:bodyPr>
          <a:lstStyle/>
          <a:p>
            <a:r>
              <a:rPr lang="en-US" sz="1800" b="1" dirty="0" smtClean="0">
                <a:solidFill>
                  <a:schemeClr val="bg1"/>
                </a:solidFill>
                <a:latin typeface="Cascadia Code" panose="020B0609020000020004" pitchFamily="49" charset="0"/>
                <a:cs typeface="Cascadia Code" panose="020B0609020000020004" pitchFamily="49" charset="0"/>
              </a:rPr>
              <a:t>Main foo:</a:t>
            </a:r>
            <a:endParaRPr lang="ru-RU" sz="1800" b="1" dirty="0">
              <a:solidFill>
                <a:schemeClr val="bg1"/>
              </a:solidFill>
              <a:latin typeface="Cascadia Code" panose="020B0609020000020004" pitchFamily="49" charset="0"/>
              <a:cs typeface="Cascadia Code" panose="020B0609020000020004" pitchFamily="49" charset="0"/>
            </a:endParaRPr>
          </a:p>
        </p:txBody>
      </p:sp>
      <p:pic>
        <p:nvPicPr>
          <p:cNvPr id="8" name="Рисунок 7"/>
          <p:cNvPicPr>
            <a:picLocks noChangeAspect="1"/>
          </p:cNvPicPr>
          <p:nvPr/>
        </p:nvPicPr>
        <p:blipFill>
          <a:blip r:embed="rId3"/>
          <a:stretch>
            <a:fillRect/>
          </a:stretch>
        </p:blipFill>
        <p:spPr>
          <a:xfrm>
            <a:off x="7142579" y="2413692"/>
            <a:ext cx="2238687" cy="1600423"/>
          </a:xfrm>
          <a:prstGeom prst="rect">
            <a:avLst/>
          </a:prstGeom>
        </p:spPr>
      </p:pic>
      <p:sp>
        <p:nvSpPr>
          <p:cNvPr id="9" name="Прямоугольник 8"/>
          <p:cNvSpPr/>
          <p:nvPr/>
        </p:nvSpPr>
        <p:spPr>
          <a:xfrm>
            <a:off x="7061319" y="1118217"/>
            <a:ext cx="2743059" cy="369332"/>
          </a:xfrm>
          <a:prstGeom prst="rect">
            <a:avLst/>
          </a:prstGeom>
        </p:spPr>
        <p:txBody>
          <a:bodyPr wrap="none">
            <a:spAutoFit/>
          </a:bodyPr>
          <a:lstStyle/>
          <a:p>
            <a:r>
              <a:rPr lang="ru-RU" sz="1800" b="1" dirty="0" err="1">
                <a:solidFill>
                  <a:schemeClr val="bg1"/>
                </a:solidFill>
                <a:latin typeface="Cascadia Code" panose="020B0609020000020004" pitchFamily="49" charset="0"/>
                <a:cs typeface="Cascadia Code" panose="020B0609020000020004" pitchFamily="49" charset="0"/>
              </a:rPr>
              <a:t>Client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role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telnet</a:t>
            </a:r>
            <a:endParaRPr lang="ru-RU" sz="1800" b="1" dirty="0">
              <a:solidFill>
                <a:schemeClr val="bg1"/>
              </a:solidFill>
              <a:latin typeface="Cascadia Code" panose="020B0609020000020004" pitchFamily="49" charset="0"/>
              <a:cs typeface="Cascadia Code" panose="020B0609020000020004" pitchFamily="49" charset="0"/>
            </a:endParaRPr>
          </a:p>
        </p:txBody>
      </p:sp>
      <p:pic>
        <p:nvPicPr>
          <p:cNvPr id="10" name="Рисунок 9"/>
          <p:cNvPicPr>
            <a:picLocks noChangeAspect="1"/>
          </p:cNvPicPr>
          <p:nvPr/>
        </p:nvPicPr>
        <p:blipFill>
          <a:blip r:embed="rId4"/>
          <a:stretch>
            <a:fillRect/>
          </a:stretch>
        </p:blipFill>
        <p:spPr>
          <a:xfrm>
            <a:off x="7142579" y="1757868"/>
            <a:ext cx="2886478" cy="457264"/>
          </a:xfrm>
          <a:prstGeom prst="rect">
            <a:avLst/>
          </a:prstGeom>
        </p:spPr>
      </p:pic>
      <p:pic>
        <p:nvPicPr>
          <p:cNvPr id="11" name="Рисунок 10"/>
          <p:cNvPicPr>
            <a:picLocks noChangeAspect="1"/>
          </p:cNvPicPr>
          <p:nvPr/>
        </p:nvPicPr>
        <p:blipFill>
          <a:blip r:embed="rId5"/>
          <a:stretch>
            <a:fillRect/>
          </a:stretch>
        </p:blipFill>
        <p:spPr>
          <a:xfrm>
            <a:off x="302385" y="1587425"/>
            <a:ext cx="3972479" cy="2667372"/>
          </a:xfrm>
          <a:prstGeom prst="rect">
            <a:avLst/>
          </a:prstGeom>
        </p:spPr>
      </p:pic>
      <p:sp>
        <p:nvSpPr>
          <p:cNvPr id="13" name="Прямоугольник 12"/>
          <p:cNvSpPr/>
          <p:nvPr/>
        </p:nvSpPr>
        <p:spPr>
          <a:xfrm>
            <a:off x="233559" y="4354673"/>
            <a:ext cx="11073538" cy="2031325"/>
          </a:xfrm>
          <a:prstGeom prst="rect">
            <a:avLst/>
          </a:prstGeom>
        </p:spPr>
        <p:txBody>
          <a:bodyPr wrap="square">
            <a:spAutoFit/>
          </a:bodyPr>
          <a:lstStyle/>
          <a:p>
            <a:r>
              <a:rPr lang="en-US" sz="1800" b="1" dirty="0">
                <a:solidFill>
                  <a:schemeClr val="bg1"/>
                </a:solidFill>
                <a:latin typeface="Cascadia Code" panose="020B0609020000020004" pitchFamily="49" charset="0"/>
                <a:cs typeface="Cascadia Code" panose="020B0609020000020004" pitchFamily="49" charset="0"/>
              </a:rPr>
              <a:t>This example </a:t>
            </a:r>
            <a:r>
              <a:rPr lang="en-US" sz="1800" b="1" dirty="0">
                <a:solidFill>
                  <a:srgbClr val="92D050"/>
                </a:solidFill>
                <a:latin typeface="Cascadia Code" panose="020B0609020000020004" pitchFamily="49" charset="0"/>
                <a:cs typeface="Cascadia Code" panose="020B0609020000020004" pitchFamily="49" charset="0"/>
              </a:rPr>
              <a:t>creates a server </a:t>
            </a:r>
            <a:r>
              <a:rPr lang="en-US" sz="1800" b="1" dirty="0">
                <a:solidFill>
                  <a:schemeClr val="bg1"/>
                </a:solidFill>
                <a:latin typeface="Cascadia Code" panose="020B0609020000020004" pitchFamily="49" charset="0"/>
                <a:cs typeface="Cascadia Code" panose="020B0609020000020004" pitchFamily="49" charset="0"/>
              </a:rPr>
              <a:t>that listens for incoming connections on </a:t>
            </a:r>
            <a:r>
              <a:rPr lang="en-US" sz="1800" b="1" dirty="0">
                <a:solidFill>
                  <a:srgbClr val="92D050"/>
                </a:solidFill>
                <a:latin typeface="Cascadia Code" panose="020B0609020000020004" pitchFamily="49" charset="0"/>
                <a:cs typeface="Cascadia Code" panose="020B0609020000020004" pitchFamily="49" charset="0"/>
              </a:rPr>
              <a:t>port </a:t>
            </a:r>
            <a:r>
              <a:rPr lang="en-US" sz="1800" b="1" dirty="0" smtClean="0">
                <a:solidFill>
                  <a:srgbClr val="92D050"/>
                </a:solidFill>
                <a:latin typeface="Cascadia Code" panose="020B0609020000020004" pitchFamily="49" charset="0"/>
                <a:cs typeface="Cascadia Code" panose="020B0609020000020004" pitchFamily="49" charset="0"/>
              </a:rPr>
              <a:t>80</a:t>
            </a:r>
            <a:r>
              <a:rPr lang="en-US" sz="1800" b="1" dirty="0">
                <a:solidFill>
                  <a:schemeClr val="bg1"/>
                </a:solidFill>
                <a:latin typeface="Cascadia Code" panose="020B0609020000020004" pitchFamily="49" charset="0"/>
                <a:cs typeface="Cascadia Code" panose="020B0609020000020004" pitchFamily="49" charset="0"/>
              </a:rPr>
              <a:t>. When the server receives </a:t>
            </a:r>
            <a:r>
              <a:rPr lang="en-US" sz="1800" b="1" dirty="0">
                <a:solidFill>
                  <a:srgbClr val="92D050"/>
                </a:solidFill>
                <a:latin typeface="Cascadia Code" panose="020B0609020000020004" pitchFamily="49" charset="0"/>
                <a:cs typeface="Cascadia Code" panose="020B0609020000020004" pitchFamily="49" charset="0"/>
              </a:rPr>
              <a:t>GET requests </a:t>
            </a:r>
            <a:r>
              <a:rPr lang="en-US" sz="1800" b="1" dirty="0">
                <a:solidFill>
                  <a:schemeClr val="bg1"/>
                </a:solidFill>
                <a:latin typeface="Cascadia Code" panose="020B0609020000020004" pitchFamily="49" charset="0"/>
                <a:cs typeface="Cascadia Code" panose="020B0609020000020004" pitchFamily="49" charset="0"/>
              </a:rPr>
              <a:t>at the </a:t>
            </a:r>
            <a:r>
              <a:rPr lang="en-US" sz="1800" b="1" dirty="0">
                <a:solidFill>
                  <a:srgbClr val="92D050"/>
                </a:solidFill>
                <a:latin typeface="Cascadia Code" panose="020B0609020000020004" pitchFamily="49" charset="0"/>
                <a:cs typeface="Cascadia Code" panose="020B0609020000020004" pitchFamily="49" charset="0"/>
              </a:rPr>
              <a:t>"/hello" </a:t>
            </a:r>
            <a:r>
              <a:rPr lang="en-US" sz="1800" b="1" dirty="0">
                <a:solidFill>
                  <a:schemeClr val="bg1"/>
                </a:solidFill>
                <a:latin typeface="Cascadia Code" panose="020B0609020000020004" pitchFamily="49" charset="0"/>
                <a:cs typeface="Cascadia Code" panose="020B0609020000020004" pitchFamily="49" charset="0"/>
              </a:rPr>
              <a:t>or </a:t>
            </a:r>
            <a:r>
              <a:rPr lang="en-US" sz="1800" b="1" dirty="0">
                <a:solidFill>
                  <a:srgbClr val="92D050"/>
                </a:solidFill>
                <a:latin typeface="Cascadia Code" panose="020B0609020000020004" pitchFamily="49" charset="0"/>
                <a:cs typeface="Cascadia Code" panose="020B0609020000020004" pitchFamily="49" charset="0"/>
              </a:rPr>
              <a:t>"/goodbye" </a:t>
            </a:r>
            <a:r>
              <a:rPr lang="en-US" sz="1800" b="1" dirty="0">
                <a:solidFill>
                  <a:schemeClr val="bg1"/>
                </a:solidFill>
                <a:latin typeface="Cascadia Code" panose="020B0609020000020004" pitchFamily="49" charset="0"/>
                <a:cs typeface="Cascadia Code" panose="020B0609020000020004" pitchFamily="49" charset="0"/>
              </a:rPr>
              <a:t>URLs, it sends a response with an appropriate message. If the server receives requests for another URL, it sends a response with a 404 </a:t>
            </a:r>
            <a:r>
              <a:rPr lang="en-US" sz="1800" b="1" dirty="0">
                <a:solidFill>
                  <a:srgbClr val="92D050"/>
                </a:solidFill>
                <a:latin typeface="Cascadia Code" panose="020B0609020000020004" pitchFamily="49" charset="0"/>
                <a:cs typeface="Cascadia Code" panose="020B0609020000020004" pitchFamily="49" charset="0"/>
              </a:rPr>
              <a:t>"Not found" </a:t>
            </a:r>
            <a:r>
              <a:rPr lang="en-US" sz="1800" b="1" dirty="0">
                <a:solidFill>
                  <a:schemeClr val="bg1"/>
                </a:solidFill>
                <a:latin typeface="Cascadia Code" panose="020B0609020000020004" pitchFamily="49" charset="0"/>
                <a:cs typeface="Cascadia Code" panose="020B0609020000020004" pitchFamily="49" charset="0"/>
              </a:rPr>
              <a:t>code.</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This example demonstrates the basic principles of </a:t>
            </a:r>
            <a:r>
              <a:rPr lang="en-US" sz="1800" b="1" dirty="0">
                <a:solidFill>
                  <a:srgbClr val="92D050"/>
                </a:solidFill>
                <a:latin typeface="Cascadia Code" panose="020B0609020000020004" pitchFamily="49" charset="0"/>
                <a:cs typeface="Cascadia Code" panose="020B0609020000020004" pitchFamily="49" charset="0"/>
              </a:rPr>
              <a:t>the </a:t>
            </a:r>
            <a:r>
              <a:rPr lang="en-US" sz="1800" b="1" dirty="0" err="1">
                <a:solidFill>
                  <a:srgbClr val="92D050"/>
                </a:solidFill>
                <a:latin typeface="Cascadia Code" panose="020B0609020000020004" pitchFamily="49" charset="0"/>
                <a:cs typeface="Cascadia Code" panose="020B0609020000020004" pitchFamily="49" charset="0"/>
              </a:rPr>
              <a:t>RESTful</a:t>
            </a:r>
            <a:r>
              <a:rPr lang="en-US" sz="1800" b="1" dirty="0">
                <a:solidFill>
                  <a:srgbClr val="92D050"/>
                </a:solidFill>
                <a:latin typeface="Cascadia Code" panose="020B0609020000020004" pitchFamily="49" charset="0"/>
                <a:cs typeface="Cascadia Code" panose="020B0609020000020004" pitchFamily="49" charset="0"/>
              </a:rPr>
              <a:t> API</a:t>
            </a:r>
            <a:r>
              <a:rPr lang="en-US" sz="1800" b="1" dirty="0">
                <a:solidFill>
                  <a:schemeClr val="bg1"/>
                </a:solidFill>
                <a:latin typeface="Cascadia Code" panose="020B0609020000020004" pitchFamily="49" charset="0"/>
                <a:cs typeface="Cascadia Code" panose="020B0609020000020004" pitchFamily="49" charset="0"/>
              </a:rPr>
              <a:t>, such as </a:t>
            </a:r>
            <a:r>
              <a:rPr lang="en-US" sz="1800" b="1" dirty="0">
                <a:solidFill>
                  <a:srgbClr val="92D050"/>
                </a:solidFill>
                <a:latin typeface="Cascadia Code" panose="020B0609020000020004" pitchFamily="49" charset="0"/>
                <a:cs typeface="Cascadia Code" panose="020B0609020000020004" pitchFamily="49" charset="0"/>
              </a:rPr>
              <a:t>using HTTP methods and URLs </a:t>
            </a:r>
            <a:r>
              <a:rPr lang="en-US" sz="1800" b="1" dirty="0">
                <a:solidFill>
                  <a:schemeClr val="bg1"/>
                </a:solidFill>
                <a:latin typeface="Cascadia Code" panose="020B0609020000020004" pitchFamily="49" charset="0"/>
                <a:cs typeface="Cascadia Code" panose="020B0609020000020004" pitchFamily="49" charset="0"/>
              </a:rPr>
              <a:t>for requests and responses</a:t>
            </a:r>
            <a:r>
              <a:rPr lang="en-US" sz="1800" b="1" dirty="0" smtClean="0">
                <a:solidFill>
                  <a:schemeClr val="bg1"/>
                </a:solidFill>
                <a:latin typeface="Cascadia Code" panose="020B0609020000020004" pitchFamily="49" charset="0"/>
                <a:cs typeface="Cascadia Code" panose="020B0609020000020004" pitchFamily="49" charset="0"/>
              </a:rPr>
              <a:t>.</a:t>
            </a:r>
            <a:endParaRPr lang="ru-RU" sz="1800" b="1" dirty="0">
              <a:solidFill>
                <a:schemeClr val="bg1"/>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0837434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Обои эсдес - 62 фот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849" y="0"/>
            <a:ext cx="13000952" cy="7315200"/>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4563839" y="3006093"/>
            <a:ext cx="2441694" cy="978601"/>
          </a:xfrm>
          <a:prstGeom prst="rect">
            <a:avLst/>
          </a:prstGeom>
          <a:effectLst>
            <a:outerShdw blurRad="50800" dist="38100" algn="l" rotWithShape="0">
              <a:prstClr val="black">
                <a:alpha val="40000"/>
              </a:prstClr>
            </a:outerShdw>
          </a:effectLst>
        </p:spPr>
        <p:txBody>
          <a:bodyPr wrap="none">
            <a:spAutoFit/>
          </a:bodyPr>
          <a:lstStyle/>
          <a:p>
            <a:pPr algn="ctr"/>
            <a:r>
              <a:rPr lang="en-US" sz="5759"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CONCLUSION</a:t>
            </a:r>
          </a:p>
        </p:txBody>
      </p:sp>
      <p:sp>
        <p:nvSpPr>
          <p:cNvPr id="3" name="Номер слайда 2"/>
          <p:cNvSpPr>
            <a:spLocks noGrp="1"/>
          </p:cNvSpPr>
          <p:nvPr>
            <p:ph type="sldNum" sz="quarter" idx="12"/>
          </p:nvPr>
        </p:nvSpPr>
        <p:spPr/>
        <p:txBody>
          <a:bodyPr/>
          <a:lstStyle/>
          <a:p>
            <a:fld id="{9F05448C-47A6-407F-9FDF-0EF96B96A918}" type="slidenum">
              <a:rPr lang="ru-RU" smtClean="0"/>
              <a:t>31</a:t>
            </a:fld>
            <a:endParaRPr lang="ru-RU"/>
          </a:p>
        </p:txBody>
      </p:sp>
    </p:spTree>
    <p:extLst>
      <p:ext uri="{BB962C8B-B14F-4D97-AF65-F5344CB8AC3E}">
        <p14:creationId xmlns:p14="http://schemas.microsoft.com/office/powerpoint/2010/main" val="27568711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5077989" y="1254088"/>
            <a:ext cx="1863011"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REFERENCES</a:t>
            </a:r>
          </a:p>
        </p:txBody>
      </p:sp>
      <p:pic>
        <p:nvPicPr>
          <p:cNvPr id="6" name="Picture 2" descr="https://camo.githubusercontent.com/51a293ccb96358c3df8229f7cd018d6c7f178106f016e5df4fa1cf1dfa97ed1d/68747470733a2f2f692e6962622e636f2f734338574a51732f6c6f676f322e706e67">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81759" y="3917607"/>
            <a:ext cx="1441890" cy="229076"/>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GitHub - boostorg/beast: HTTP and WebSocket built on Boost.Asio in C++11">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44551" y="5491207"/>
            <a:ext cx="2529886" cy="22998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ithub Logo - Free social media icons">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76523" y="4367386"/>
            <a:ext cx="865948" cy="865948"/>
          </a:xfrm>
          <a:prstGeom prst="rect">
            <a:avLst/>
          </a:prstGeom>
          <a:noFill/>
          <a:extLst>
            <a:ext uri="{909E8E84-426E-40DD-AFC4-6F175D3DCCD1}">
              <a14:hiddenFill xmlns:a14="http://schemas.microsoft.com/office/drawing/2010/main">
                <a:solidFill>
                  <a:srgbClr val="FFFFFF"/>
                </a:solidFill>
              </a14:hiddenFill>
            </a:ext>
          </a:extLst>
        </p:spPr>
      </p:pic>
      <p:pic>
        <p:nvPicPr>
          <p:cNvPr id="2" name="Рисунок 1">
            <a:hlinkClick r:id="rId9"/>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48736" y="1699320"/>
            <a:ext cx="2107936" cy="2107936"/>
          </a:xfrm>
          <a:prstGeom prst="rect">
            <a:avLst/>
          </a:prstGeom>
        </p:spPr>
      </p:pic>
      <p:sp>
        <p:nvSpPr>
          <p:cNvPr id="5" name="Номер слайда 4"/>
          <p:cNvSpPr>
            <a:spLocks noGrp="1"/>
          </p:cNvSpPr>
          <p:nvPr>
            <p:ph type="sldNum" sz="quarter" idx="12"/>
          </p:nvPr>
        </p:nvSpPr>
        <p:spPr/>
        <p:txBody>
          <a:bodyPr/>
          <a:lstStyle/>
          <a:p>
            <a:fld id="{9F05448C-47A6-407F-9FDF-0EF96B96A918}" type="slidenum">
              <a:rPr lang="ru-RU" smtClean="0"/>
              <a:t>32</a:t>
            </a:fld>
            <a:endParaRPr lang="ru-RU"/>
          </a:p>
        </p:txBody>
      </p:sp>
    </p:spTree>
    <p:extLst>
      <p:ext uri="{BB962C8B-B14F-4D97-AF65-F5344CB8AC3E}">
        <p14:creationId xmlns:p14="http://schemas.microsoft.com/office/powerpoint/2010/main" val="12471720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6" name="Прямоугольник 5"/>
          <p:cNvSpPr/>
          <p:nvPr/>
        </p:nvSpPr>
        <p:spPr>
          <a:xfrm>
            <a:off x="1588644" y="6087176"/>
            <a:ext cx="4152099" cy="338554"/>
          </a:xfrm>
          <a:prstGeom prst="rect">
            <a:avLst/>
          </a:prstGeom>
        </p:spPr>
        <p:txBody>
          <a:bodyPr wrap="none">
            <a:spAutoFit/>
          </a:bodyPr>
          <a:lstStyle/>
          <a:p>
            <a:r>
              <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 Internet Protocol Stack Model</a:t>
            </a:r>
          </a:p>
        </p:txBody>
      </p:sp>
      <p:sp>
        <p:nvSpPr>
          <p:cNvPr id="7" name="Прямоугольник 6"/>
          <p:cNvSpPr/>
          <p:nvPr/>
        </p:nvSpPr>
        <p:spPr>
          <a:xfrm>
            <a:off x="6737218" y="6059784"/>
            <a:ext cx="3911648" cy="338554"/>
          </a:xfrm>
          <a:prstGeom prst="rect">
            <a:avLst/>
          </a:prstGeom>
        </p:spPr>
        <p:txBody>
          <a:bodyPr wrap="none">
            <a:spAutoFit/>
          </a:bodyPr>
          <a:lstStyle/>
          <a:p>
            <a:r>
              <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Layered Network Model (ISO/OSI)</a:t>
            </a:r>
          </a:p>
        </p:txBody>
      </p:sp>
      <p:sp>
        <p:nvSpPr>
          <p:cNvPr id="3" name="Номер слайда 2"/>
          <p:cNvSpPr>
            <a:spLocks noGrp="1"/>
          </p:cNvSpPr>
          <p:nvPr>
            <p:ph type="sldNum" sz="quarter" idx="12"/>
          </p:nvPr>
        </p:nvSpPr>
        <p:spPr/>
        <p:txBody>
          <a:bodyPr/>
          <a:lstStyle/>
          <a:p>
            <a:fld id="{9F05448C-47A6-407F-9FDF-0EF96B96A918}" type="slidenum">
              <a:rPr lang="ru-RU" smtClean="0"/>
              <a:t>4</a:t>
            </a:fld>
            <a:endParaRPr lang="ru-RU"/>
          </a:p>
        </p:txBody>
      </p:sp>
      <p:pic>
        <p:nvPicPr>
          <p:cNvPr id="8" name="Рисунок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55631" y="772744"/>
            <a:ext cx="4493235" cy="5287040"/>
          </a:xfrm>
          <a:prstGeom prst="rect">
            <a:avLst/>
          </a:prstGeom>
        </p:spPr>
      </p:pic>
      <p:pic>
        <p:nvPicPr>
          <p:cNvPr id="10" name="Рисунок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7210" y="772743"/>
            <a:ext cx="3699190" cy="5317111"/>
          </a:xfrm>
          <a:prstGeom prst="rect">
            <a:avLst/>
          </a:prstGeom>
        </p:spPr>
      </p:pic>
      <p:sp>
        <p:nvSpPr>
          <p:cNvPr id="9" name="Прямоугольник 8"/>
          <p:cNvSpPr/>
          <p:nvPr/>
        </p:nvSpPr>
        <p:spPr>
          <a:xfrm>
            <a:off x="282607" y="279938"/>
            <a:ext cx="4705905"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Something about </a:t>
            </a:r>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BOOST::BEAST</a:t>
            </a: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Tree>
    <p:extLst>
      <p:ext uri="{BB962C8B-B14F-4D97-AF65-F5344CB8AC3E}">
        <p14:creationId xmlns:p14="http://schemas.microsoft.com/office/powerpoint/2010/main" val="16212950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5</a:t>
            </a:fld>
            <a:endParaRPr lang="ru-RU"/>
          </a:p>
        </p:txBody>
      </p:sp>
      <p:sp>
        <p:nvSpPr>
          <p:cNvPr id="8" name="Прямоугольник 7"/>
          <p:cNvSpPr/>
          <p:nvPr/>
        </p:nvSpPr>
        <p:spPr>
          <a:xfrm>
            <a:off x="5586513" y="6414411"/>
            <a:ext cx="1386918" cy="338554"/>
          </a:xfrm>
          <a:prstGeom prst="rect">
            <a:avLst/>
          </a:prstGeom>
        </p:spPr>
        <p:txBody>
          <a:bodyPr wrap="none">
            <a:spAutoFit/>
          </a:bodyPr>
          <a:lstStyle/>
          <a:p>
            <a:r>
              <a:rPr lang="en-US" sz="16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 Model</a:t>
            </a:r>
            <a:endPar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5382" y="1000716"/>
            <a:ext cx="13004800" cy="5110567"/>
          </a:xfrm>
          <a:prstGeom prst="rect">
            <a:avLst/>
          </a:prstGeom>
        </p:spPr>
      </p:pic>
      <p:sp>
        <p:nvSpPr>
          <p:cNvPr id="5" name="Прямоугольник 4"/>
          <p:cNvSpPr/>
          <p:nvPr/>
        </p:nvSpPr>
        <p:spPr>
          <a:xfrm>
            <a:off x="282607" y="279938"/>
            <a:ext cx="4705905"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Something about </a:t>
            </a:r>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BOOST::BEAST</a:t>
            </a: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Tree>
    <p:extLst>
      <p:ext uri="{BB962C8B-B14F-4D97-AF65-F5344CB8AC3E}">
        <p14:creationId xmlns:p14="http://schemas.microsoft.com/office/powerpoint/2010/main" val="1241073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9" name="Рисунок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0440"/>
            <a:ext cx="14435191" cy="6874760"/>
          </a:xfrm>
          <a:prstGeom prst="rect">
            <a:avLst/>
          </a:prstGeom>
        </p:spPr>
      </p:pic>
      <p:sp>
        <p:nvSpPr>
          <p:cNvPr id="4" name="Прямоугольник 3"/>
          <p:cNvSpPr/>
          <p:nvPr/>
        </p:nvSpPr>
        <p:spPr>
          <a:xfrm>
            <a:off x="4363087" y="2994730"/>
            <a:ext cx="3525804" cy="978601"/>
          </a:xfrm>
          <a:prstGeom prst="rect">
            <a:avLst/>
          </a:prstGeom>
          <a:effectLst>
            <a:outerShdw blurRad="50800" dist="38100" algn="l" rotWithShape="0">
              <a:prstClr val="black">
                <a:alpha val="40000"/>
              </a:prstClr>
            </a:outerShdw>
          </a:effectLst>
        </p:spPr>
        <p:txBody>
          <a:bodyPr wrap="square">
            <a:spAutoFit/>
          </a:bodyPr>
          <a:lstStyle/>
          <a:p>
            <a:pPr algn="ctr"/>
            <a:r>
              <a:rPr lang="en-US" sz="5759"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FOR WHAT?</a:t>
            </a:r>
          </a:p>
        </p:txBody>
      </p:sp>
      <p:sp>
        <p:nvSpPr>
          <p:cNvPr id="3" name="Номер слайда 2"/>
          <p:cNvSpPr>
            <a:spLocks noGrp="1"/>
          </p:cNvSpPr>
          <p:nvPr>
            <p:ph type="sldNum" sz="quarter" idx="12"/>
          </p:nvPr>
        </p:nvSpPr>
        <p:spPr/>
        <p:txBody>
          <a:bodyPr/>
          <a:lstStyle/>
          <a:p>
            <a:fld id="{9F05448C-47A6-407F-9FDF-0EF96B96A918}" type="slidenum">
              <a:rPr lang="ru-RU" smtClean="0"/>
              <a:t>6</a:t>
            </a:fld>
            <a:endParaRPr lang="ru-RU"/>
          </a:p>
        </p:txBody>
      </p:sp>
    </p:spTree>
    <p:extLst>
      <p:ext uri="{BB962C8B-B14F-4D97-AF65-F5344CB8AC3E}">
        <p14:creationId xmlns:p14="http://schemas.microsoft.com/office/powerpoint/2010/main" val="38965306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4" name="Picture 8" descr="Эсдес обои на телефон - 55 фот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405" y="0"/>
            <a:ext cx="13000952" cy="7315200"/>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4643716" y="2895674"/>
            <a:ext cx="2088713" cy="978601"/>
          </a:xfrm>
          <a:prstGeom prst="rect">
            <a:avLst/>
          </a:prstGeom>
          <a:effectLst>
            <a:outerShdw blurRad="50800" dist="38100" dir="5400000" algn="t" rotWithShape="0">
              <a:prstClr val="black">
                <a:alpha val="40000"/>
              </a:prstClr>
            </a:outerShdw>
          </a:effectLst>
        </p:spPr>
        <p:txBody>
          <a:bodyPr wrap="none">
            <a:spAutoFit/>
          </a:bodyPr>
          <a:lstStyle/>
          <a:p>
            <a:pPr algn="ctr"/>
            <a:r>
              <a:rPr lang="en-US" sz="5759"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JG REBOOT</a:t>
            </a:r>
          </a:p>
        </p:txBody>
      </p:sp>
      <p:sp>
        <p:nvSpPr>
          <p:cNvPr id="5" name="AutoShape 2" descr="Эсдэт картинка #52567 - Скачать обои Эсдес из Akame Ga Kill - скачать"/>
          <p:cNvSpPr>
            <a:spLocks noChangeAspect="1" noChangeArrowheads="1"/>
          </p:cNvSpPr>
          <p:nvPr/>
        </p:nvSpPr>
        <p:spPr bwMode="auto">
          <a:xfrm>
            <a:off x="1750061" y="798837"/>
            <a:ext cx="243840" cy="2438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3152" tIns="36576" rIns="73152" bIns="36576" numCol="1" anchor="t" anchorCtr="0" compatLnSpc="1">
            <a:prstTxWarp prst="textNoShape">
              <a:avLst/>
            </a:prstTxWarp>
          </a:bodyPr>
          <a:lstStyle/>
          <a:p>
            <a:endParaRPr lang="ru-RU" sz="1440"/>
          </a:p>
        </p:txBody>
      </p:sp>
      <p:sp>
        <p:nvSpPr>
          <p:cNvPr id="6" name="AutoShape 4" descr="Эсдэт картинка #52567 - Скачать обои Эсдес из Akame Ga Kill - скачать"/>
          <p:cNvSpPr>
            <a:spLocks noChangeAspect="1" noChangeArrowheads="1"/>
          </p:cNvSpPr>
          <p:nvPr/>
        </p:nvSpPr>
        <p:spPr bwMode="auto">
          <a:xfrm>
            <a:off x="1871986" y="920749"/>
            <a:ext cx="4191049" cy="419106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3152" tIns="36576" rIns="73152" bIns="36576" numCol="1" anchor="t" anchorCtr="0" compatLnSpc="1">
            <a:prstTxWarp prst="textNoShape">
              <a:avLst/>
            </a:prstTxWarp>
          </a:bodyPr>
          <a:lstStyle/>
          <a:p>
            <a:endParaRPr lang="ru-RU" sz="1440"/>
          </a:p>
        </p:txBody>
      </p:sp>
      <p:sp>
        <p:nvSpPr>
          <p:cNvPr id="3" name="Номер слайда 2"/>
          <p:cNvSpPr>
            <a:spLocks noGrp="1"/>
          </p:cNvSpPr>
          <p:nvPr>
            <p:ph type="sldNum" sz="quarter" idx="12"/>
          </p:nvPr>
        </p:nvSpPr>
        <p:spPr/>
        <p:txBody>
          <a:bodyPr/>
          <a:lstStyle/>
          <a:p>
            <a:fld id="{9F05448C-47A6-407F-9FDF-0EF96B96A918}" type="slidenum">
              <a:rPr lang="ru-RU" smtClean="0"/>
              <a:t>7</a:t>
            </a:fld>
            <a:endParaRPr lang="ru-RU"/>
          </a:p>
        </p:txBody>
      </p:sp>
    </p:spTree>
    <p:extLst>
      <p:ext uri="{BB962C8B-B14F-4D97-AF65-F5344CB8AC3E}">
        <p14:creationId xmlns:p14="http://schemas.microsoft.com/office/powerpoint/2010/main" val="23950930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721617" y="423432"/>
            <a:ext cx="824265"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ASIO</a:t>
            </a:r>
          </a:p>
        </p:txBody>
      </p:sp>
      <p:sp>
        <p:nvSpPr>
          <p:cNvPr id="5" name="Прямоугольник 4"/>
          <p:cNvSpPr/>
          <p:nvPr/>
        </p:nvSpPr>
        <p:spPr>
          <a:xfrm>
            <a:off x="727227" y="1562970"/>
            <a:ext cx="6488294" cy="2677656"/>
          </a:xfrm>
          <a:prstGeom prst="rect">
            <a:avLst/>
          </a:prstGeom>
        </p:spPr>
        <p:txBody>
          <a:bodyPr wrap="square">
            <a:spAutoFit/>
          </a:bodyPr>
          <a:lstStyle/>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Asynchronous programming model</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Multi-threading support</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Support of various protocols</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Cross-platform</a:t>
            </a: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Ease of use</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Wide user community</a:t>
            </a:r>
            <a:b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b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pic>
        <p:nvPicPr>
          <p:cNvPr id="6" name="Picture 2" descr="Community PNG Transparent Images - PNG Al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69110" y="4065212"/>
            <a:ext cx="6260283" cy="2052851"/>
          </a:xfrm>
          <a:prstGeom prst="rect">
            <a:avLst/>
          </a:prstGeom>
          <a:noFill/>
          <a:extLst>
            <a:ext uri="{909E8E84-426E-40DD-AFC4-6F175D3DCCD1}">
              <a14:hiddenFill xmlns:a14="http://schemas.microsoft.com/office/drawing/2010/main">
                <a:solidFill>
                  <a:srgbClr val="FFFFFF"/>
                </a:solidFill>
              </a14:hiddenFill>
            </a:ext>
          </a:extLst>
        </p:spPr>
      </p:pic>
      <p:sp>
        <p:nvSpPr>
          <p:cNvPr id="3" name="Номер слайда 2"/>
          <p:cNvSpPr>
            <a:spLocks noGrp="1"/>
          </p:cNvSpPr>
          <p:nvPr>
            <p:ph type="sldNum" sz="quarter" idx="12"/>
          </p:nvPr>
        </p:nvSpPr>
        <p:spPr/>
        <p:txBody>
          <a:bodyPr/>
          <a:lstStyle/>
          <a:p>
            <a:fld id="{9F05448C-47A6-407F-9FDF-0EF96B96A918}" type="slidenum">
              <a:rPr lang="ru-RU" smtClean="0"/>
              <a:t>8</a:t>
            </a:fld>
            <a:endParaRPr lang="ru-RU"/>
          </a:p>
        </p:txBody>
      </p:sp>
    </p:spTree>
    <p:extLst>
      <p:ext uri="{BB962C8B-B14F-4D97-AF65-F5344CB8AC3E}">
        <p14:creationId xmlns:p14="http://schemas.microsoft.com/office/powerpoint/2010/main" val="7953161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9</a:t>
            </a:fld>
            <a:endParaRPr lang="ru-RU"/>
          </a:p>
        </p:txBody>
      </p:sp>
      <p:sp>
        <p:nvSpPr>
          <p:cNvPr id="5" name="Прямоугольник 4"/>
          <p:cNvSpPr/>
          <p:nvPr/>
        </p:nvSpPr>
        <p:spPr>
          <a:xfrm>
            <a:off x="721617" y="423432"/>
            <a:ext cx="824265"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ASIO</a:t>
            </a:r>
          </a:p>
        </p:txBody>
      </p:sp>
      <p:sp>
        <p:nvSpPr>
          <p:cNvPr id="7" name="Прямоугольник 6"/>
          <p:cNvSpPr/>
          <p:nvPr/>
        </p:nvSpPr>
        <p:spPr>
          <a:xfrm>
            <a:off x="328322" y="1192873"/>
            <a:ext cx="10528585" cy="4524315"/>
          </a:xfrm>
          <a:prstGeom prst="rect">
            <a:avLst/>
          </a:prstGeom>
        </p:spPr>
        <p:txBody>
          <a:bodyPr wrap="square">
            <a:spAutoFit/>
          </a:bodyPr>
          <a:lstStyle/>
          <a:p>
            <a:r>
              <a:rPr lang="en-US" sz="1800" b="1" dirty="0">
                <a:solidFill>
                  <a:schemeClr val="bg1"/>
                </a:solidFill>
                <a:latin typeface="Cascadia Code" panose="020B0609020000020004" pitchFamily="49" charset="0"/>
                <a:cs typeface="Cascadia Code" panose="020B0609020000020004" pitchFamily="49" charset="0"/>
              </a:rPr>
              <a:t>The main components of </a:t>
            </a:r>
            <a:r>
              <a:rPr lang="en-US" sz="1800" b="1" dirty="0" err="1">
                <a:solidFill>
                  <a:schemeClr val="bg1"/>
                </a:solidFill>
                <a:latin typeface="Cascadia Code" panose="020B0609020000020004" pitchFamily="49" charset="0"/>
                <a:cs typeface="Cascadia Code" panose="020B0609020000020004" pitchFamily="49" charset="0"/>
              </a:rPr>
              <a:t>asio</a:t>
            </a:r>
            <a:r>
              <a:rPr lang="en-US" sz="1800" b="1" dirty="0">
                <a:solidFill>
                  <a:schemeClr val="bg1"/>
                </a:solidFill>
                <a:latin typeface="Cascadia Code" panose="020B0609020000020004" pitchFamily="49" charset="0"/>
                <a:cs typeface="Cascadia Code" panose="020B0609020000020004" pitchFamily="49" charset="0"/>
              </a:rPr>
              <a:t> are:</a:t>
            </a:r>
            <a:br>
              <a:rPr lang="en-US" sz="1800" b="1" dirty="0">
                <a:solidFill>
                  <a:schemeClr val="bg1"/>
                </a:solidFill>
                <a:latin typeface="Cascadia Code" panose="020B0609020000020004" pitchFamily="49" charset="0"/>
                <a:cs typeface="Cascadia Code" panose="020B0609020000020004" pitchFamily="49" charset="0"/>
              </a:rPr>
            </a:br>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800" b="1" dirty="0" err="1" smtClean="0">
                <a:solidFill>
                  <a:srgbClr val="92D050"/>
                </a:solidFill>
                <a:latin typeface="Cascadia Code" panose="020B0609020000020004" pitchFamily="49" charset="0"/>
                <a:cs typeface="Cascadia Code" panose="020B0609020000020004" pitchFamily="49" charset="0"/>
              </a:rPr>
              <a:t>io_context</a:t>
            </a:r>
            <a:r>
              <a:rPr lang="en-US" sz="1800" b="1" dirty="0" smtClean="0">
                <a:solidFill>
                  <a:srgbClr val="92D050"/>
                </a:solidFill>
                <a:latin typeface="Cascadia Code" panose="020B0609020000020004" pitchFamily="49" charset="0"/>
                <a:cs typeface="Cascadia Code" panose="020B0609020000020004" pitchFamily="49" charset="0"/>
              </a:rPr>
              <a:t> </a:t>
            </a:r>
            <a:r>
              <a:rPr lang="en-US" sz="1800" b="1" dirty="0">
                <a:solidFill>
                  <a:schemeClr val="bg1"/>
                </a:solidFill>
                <a:latin typeface="Cascadia Code" panose="020B0609020000020004" pitchFamily="49" charset="0"/>
                <a:cs typeface="Cascadia Code" panose="020B0609020000020004" pitchFamily="49" charset="0"/>
              </a:rPr>
              <a:t>is a class that manages asynchronous I/O operations. It provides a mechanism for queuing tasks and executing them asynchronously</a:t>
            </a:r>
            <a:r>
              <a:rPr lang="en-US" sz="1800" b="1" dirty="0" smtClean="0">
                <a:solidFill>
                  <a:schemeClr val="bg1"/>
                </a:solidFill>
                <a:latin typeface="Cascadia Code" panose="020B0609020000020004" pitchFamily="49" charset="0"/>
                <a:cs typeface="Cascadia Code" panose="020B0609020000020004" pitchFamily="49" charset="0"/>
              </a:rPr>
              <a:t>.</a:t>
            </a:r>
            <a:r>
              <a:rPr lang="en-US" sz="1800" b="1" dirty="0">
                <a:solidFill>
                  <a:schemeClr val="bg1"/>
                </a:solidFill>
                <a:latin typeface="Cascadia Code" panose="020B0609020000020004" pitchFamily="49" charset="0"/>
                <a:cs typeface="Cascadia Code" panose="020B0609020000020004" pitchFamily="49" charset="0"/>
              </a:rPr>
              <a:t/>
            </a:r>
            <a:br>
              <a:rPr lang="en-US" sz="1800" b="1" dirty="0">
                <a:solidFill>
                  <a:schemeClr val="bg1"/>
                </a:solidFill>
                <a:latin typeface="Cascadia Code" panose="020B0609020000020004" pitchFamily="49" charset="0"/>
                <a:cs typeface="Cascadia Code" panose="020B0609020000020004" pitchFamily="49" charset="0"/>
              </a:rPr>
            </a:br>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800" b="1" dirty="0" err="1" smtClean="0">
                <a:solidFill>
                  <a:srgbClr val="92D050"/>
                </a:solidFill>
                <a:latin typeface="Cascadia Code" panose="020B0609020000020004" pitchFamily="49" charset="0"/>
                <a:cs typeface="Cascadia Code" panose="020B0609020000020004" pitchFamily="49" charset="0"/>
              </a:rPr>
              <a:t>ip</a:t>
            </a:r>
            <a:r>
              <a:rPr lang="en-US" sz="1800" b="1" dirty="0">
                <a:solidFill>
                  <a:srgbClr val="92D050"/>
                </a:solidFill>
                <a:latin typeface="Cascadia Code" panose="020B0609020000020004" pitchFamily="49" charset="0"/>
                <a:cs typeface="Cascadia Code" panose="020B0609020000020004" pitchFamily="49" charset="0"/>
              </a:rPr>
              <a:t>::</a:t>
            </a:r>
            <a:r>
              <a:rPr lang="en-US" sz="1800" b="1" dirty="0" err="1">
                <a:solidFill>
                  <a:srgbClr val="92D050"/>
                </a:solidFill>
                <a:latin typeface="Cascadia Code" panose="020B0609020000020004" pitchFamily="49" charset="0"/>
                <a:cs typeface="Cascadia Code" panose="020B0609020000020004" pitchFamily="49" charset="0"/>
              </a:rPr>
              <a:t>tcp</a:t>
            </a:r>
            <a:r>
              <a:rPr lang="en-US" sz="1800" b="1" dirty="0">
                <a:solidFill>
                  <a:srgbClr val="92D050"/>
                </a:solidFill>
                <a:latin typeface="Cascadia Code" panose="020B0609020000020004" pitchFamily="49" charset="0"/>
                <a:cs typeface="Cascadia Code" panose="020B0609020000020004" pitchFamily="49" charset="0"/>
              </a:rPr>
              <a:t>::socket </a:t>
            </a:r>
            <a:r>
              <a:rPr lang="en-US" sz="1800" b="1" dirty="0">
                <a:solidFill>
                  <a:schemeClr val="bg1"/>
                </a:solidFill>
                <a:latin typeface="Cascadia Code" panose="020B0609020000020004" pitchFamily="49" charset="0"/>
                <a:cs typeface="Cascadia Code" panose="020B0609020000020004" pitchFamily="49" charset="0"/>
              </a:rPr>
              <a:t>is a class that represents a TCP socket. It is used to </a:t>
            </a:r>
            <a:r>
              <a:rPr lang="en-US" sz="1800" b="1" dirty="0" smtClean="0">
                <a:solidFill>
                  <a:schemeClr val="bg1"/>
                </a:solidFill>
                <a:latin typeface="Cascadia Code" panose="020B0609020000020004" pitchFamily="49" charset="0"/>
                <a:cs typeface="Cascadia Code" panose="020B0609020000020004" pitchFamily="49" charset="0"/>
              </a:rPr>
              <a:t>establish </a:t>
            </a:r>
            <a:r>
              <a:rPr lang="en-US" sz="1800" b="1" dirty="0">
                <a:solidFill>
                  <a:schemeClr val="bg1"/>
                </a:solidFill>
                <a:latin typeface="Cascadia Code" panose="020B0609020000020004" pitchFamily="49" charset="0"/>
                <a:cs typeface="Cascadia Code" panose="020B0609020000020004" pitchFamily="49" charset="0"/>
              </a:rPr>
              <a:t>a connection with a remote host and exchange data.</a:t>
            </a:r>
            <a:br>
              <a:rPr lang="en-US" sz="1800" b="1" dirty="0">
                <a:solidFill>
                  <a:schemeClr val="bg1"/>
                </a:solidFill>
                <a:latin typeface="Cascadia Code" panose="020B0609020000020004" pitchFamily="49" charset="0"/>
                <a:cs typeface="Cascadia Code" panose="020B0609020000020004" pitchFamily="49" charset="0"/>
              </a:rPr>
            </a:br>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800" b="1" dirty="0" err="1" smtClean="0">
                <a:solidFill>
                  <a:srgbClr val="92D050"/>
                </a:solidFill>
                <a:latin typeface="Cascadia Code" panose="020B0609020000020004" pitchFamily="49" charset="0"/>
                <a:cs typeface="Cascadia Code" panose="020B0609020000020004" pitchFamily="49" charset="0"/>
              </a:rPr>
              <a:t>ip</a:t>
            </a:r>
            <a:r>
              <a:rPr lang="en-US" sz="1800" b="1" dirty="0">
                <a:solidFill>
                  <a:srgbClr val="92D050"/>
                </a:solidFill>
                <a:latin typeface="Cascadia Code" panose="020B0609020000020004" pitchFamily="49" charset="0"/>
                <a:cs typeface="Cascadia Code" panose="020B0609020000020004" pitchFamily="49" charset="0"/>
              </a:rPr>
              <a:t>::</a:t>
            </a:r>
            <a:r>
              <a:rPr lang="en-US" sz="1800" b="1" dirty="0" err="1">
                <a:solidFill>
                  <a:srgbClr val="92D050"/>
                </a:solidFill>
                <a:latin typeface="Cascadia Code" panose="020B0609020000020004" pitchFamily="49" charset="0"/>
                <a:cs typeface="Cascadia Code" panose="020B0609020000020004" pitchFamily="49" charset="0"/>
              </a:rPr>
              <a:t>tcp</a:t>
            </a:r>
            <a:r>
              <a:rPr lang="en-US" sz="1800" b="1" dirty="0">
                <a:solidFill>
                  <a:srgbClr val="92D050"/>
                </a:solidFill>
                <a:latin typeface="Cascadia Code" panose="020B0609020000020004" pitchFamily="49" charset="0"/>
                <a:cs typeface="Cascadia Code" panose="020B0609020000020004" pitchFamily="49" charset="0"/>
              </a:rPr>
              <a:t>::acceptor </a:t>
            </a:r>
            <a:r>
              <a:rPr lang="en-US" sz="1800" b="1" dirty="0">
                <a:solidFill>
                  <a:schemeClr val="bg1"/>
                </a:solidFill>
                <a:latin typeface="Cascadia Code" panose="020B0609020000020004" pitchFamily="49" charset="0"/>
                <a:cs typeface="Cascadia Code" panose="020B0609020000020004" pitchFamily="49" charset="0"/>
              </a:rPr>
              <a:t>is a class that is used to listen for incoming connections on the server</a:t>
            </a:r>
            <a:r>
              <a:rPr lang="en-US" sz="1800" b="1" dirty="0" smtClean="0">
                <a:solidFill>
                  <a:schemeClr val="bg1"/>
                </a:solidFill>
                <a:latin typeface="Cascadia Code" panose="020B0609020000020004" pitchFamily="49" charset="0"/>
                <a:cs typeface="Cascadia Code" panose="020B0609020000020004" pitchFamily="49" charset="0"/>
              </a:rPr>
              <a:t>.</a:t>
            </a:r>
            <a:r>
              <a:rPr lang="en-US" sz="1800" b="1" dirty="0">
                <a:solidFill>
                  <a:schemeClr val="bg1"/>
                </a:solidFill>
                <a:latin typeface="Cascadia Code" panose="020B0609020000020004" pitchFamily="49" charset="0"/>
                <a:cs typeface="Cascadia Code" panose="020B0609020000020004" pitchFamily="49" charset="0"/>
              </a:rPr>
              <a:t/>
            </a:r>
            <a:br>
              <a:rPr lang="en-US" sz="1800" b="1" dirty="0">
                <a:solidFill>
                  <a:schemeClr val="bg1"/>
                </a:solidFill>
                <a:latin typeface="Cascadia Code" panose="020B0609020000020004" pitchFamily="49" charset="0"/>
                <a:cs typeface="Cascadia Code" panose="020B0609020000020004" pitchFamily="49" charset="0"/>
              </a:rPr>
            </a:br>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800" b="1" dirty="0" err="1" smtClean="0">
                <a:solidFill>
                  <a:srgbClr val="92D050"/>
                </a:solidFill>
                <a:latin typeface="Cascadia Code" panose="020B0609020000020004" pitchFamily="49" charset="0"/>
                <a:cs typeface="Cascadia Code" panose="020B0609020000020004" pitchFamily="49" charset="0"/>
              </a:rPr>
              <a:t>ip</a:t>
            </a:r>
            <a:r>
              <a:rPr lang="en-US" sz="1800" b="1" dirty="0">
                <a:solidFill>
                  <a:srgbClr val="92D050"/>
                </a:solidFill>
                <a:latin typeface="Cascadia Code" panose="020B0609020000020004" pitchFamily="49" charset="0"/>
                <a:cs typeface="Cascadia Code" panose="020B0609020000020004" pitchFamily="49" charset="0"/>
              </a:rPr>
              <a:t>::</a:t>
            </a:r>
            <a:r>
              <a:rPr lang="en-US" sz="1800" b="1" dirty="0" err="1">
                <a:solidFill>
                  <a:srgbClr val="92D050"/>
                </a:solidFill>
                <a:latin typeface="Cascadia Code" panose="020B0609020000020004" pitchFamily="49" charset="0"/>
                <a:cs typeface="Cascadia Code" panose="020B0609020000020004" pitchFamily="49" charset="0"/>
              </a:rPr>
              <a:t>udp</a:t>
            </a:r>
            <a:r>
              <a:rPr lang="en-US" sz="1800" b="1" dirty="0">
                <a:solidFill>
                  <a:srgbClr val="92D050"/>
                </a:solidFill>
                <a:latin typeface="Cascadia Code" panose="020B0609020000020004" pitchFamily="49" charset="0"/>
                <a:cs typeface="Cascadia Code" panose="020B0609020000020004" pitchFamily="49" charset="0"/>
              </a:rPr>
              <a:t>::socket </a:t>
            </a:r>
            <a:r>
              <a:rPr lang="en-US" sz="1800" b="1" dirty="0">
                <a:solidFill>
                  <a:schemeClr val="bg1"/>
                </a:solidFill>
                <a:latin typeface="Cascadia Code" panose="020B0609020000020004" pitchFamily="49" charset="0"/>
                <a:cs typeface="Cascadia Code" panose="020B0609020000020004" pitchFamily="49" charset="0"/>
              </a:rPr>
              <a:t>is a class that represents a UDP socket. It is used to send and receive datagrams</a:t>
            </a:r>
            <a:r>
              <a:rPr lang="en-US" sz="1800" b="1" dirty="0" smtClean="0">
                <a:solidFill>
                  <a:schemeClr val="bg1"/>
                </a:solidFill>
                <a:latin typeface="Cascadia Code" panose="020B0609020000020004" pitchFamily="49" charset="0"/>
                <a:cs typeface="Cascadia Code" panose="020B0609020000020004" pitchFamily="49" charset="0"/>
              </a:rPr>
              <a:t>.</a:t>
            </a:r>
            <a:r>
              <a:rPr lang="en-US" sz="1800" b="1" dirty="0">
                <a:solidFill>
                  <a:schemeClr val="bg1"/>
                </a:solidFill>
                <a:latin typeface="Cascadia Code" panose="020B0609020000020004" pitchFamily="49" charset="0"/>
                <a:cs typeface="Cascadia Code" panose="020B0609020000020004" pitchFamily="49" charset="0"/>
              </a:rPr>
              <a:t/>
            </a:r>
            <a:br>
              <a:rPr lang="en-US" sz="1800" b="1" dirty="0">
                <a:solidFill>
                  <a:schemeClr val="bg1"/>
                </a:solidFill>
                <a:latin typeface="Cascadia Code" panose="020B0609020000020004" pitchFamily="49" charset="0"/>
                <a:cs typeface="Cascadia Code" panose="020B0609020000020004" pitchFamily="49" charset="0"/>
              </a:rPr>
            </a:br>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800" b="1" dirty="0" err="1" smtClean="0">
                <a:solidFill>
                  <a:srgbClr val="92D050"/>
                </a:solidFill>
                <a:latin typeface="Cascadia Code" panose="020B0609020000020004" pitchFamily="49" charset="0"/>
                <a:cs typeface="Cascadia Code" panose="020B0609020000020004" pitchFamily="49" charset="0"/>
              </a:rPr>
              <a:t>ssl</a:t>
            </a:r>
            <a:r>
              <a:rPr lang="en-US" sz="1800" b="1" dirty="0">
                <a:solidFill>
                  <a:srgbClr val="92D050"/>
                </a:solidFill>
                <a:latin typeface="Cascadia Code" panose="020B0609020000020004" pitchFamily="49" charset="0"/>
                <a:cs typeface="Cascadia Code" panose="020B0609020000020004" pitchFamily="49" charset="0"/>
              </a:rPr>
              <a:t>::stream</a:t>
            </a:r>
            <a:r>
              <a:rPr lang="en-US" sz="1800" b="1" dirty="0">
                <a:solidFill>
                  <a:schemeClr val="accent5">
                    <a:lumMod val="60000"/>
                    <a:lumOff val="40000"/>
                  </a:schemeClr>
                </a:solidFill>
                <a:latin typeface="Cascadia Code" panose="020B0609020000020004" pitchFamily="49" charset="0"/>
                <a:cs typeface="Cascadia Code" panose="020B0609020000020004" pitchFamily="49" charset="0"/>
              </a:rPr>
              <a:t> </a:t>
            </a:r>
            <a:r>
              <a:rPr lang="en-US" sz="1800" b="1" dirty="0">
                <a:solidFill>
                  <a:schemeClr val="bg1"/>
                </a:solidFill>
                <a:latin typeface="Cascadia Code" panose="020B0609020000020004" pitchFamily="49" charset="0"/>
                <a:cs typeface="Cascadia Code" panose="020B0609020000020004" pitchFamily="49" charset="0"/>
              </a:rPr>
              <a:t>is a class that represents a secure SSL connection. It is used to establish a secure connection and exchange data with a remote host</a:t>
            </a:r>
            <a:r>
              <a:rPr lang="en-US" sz="1800" b="1" dirty="0" smtClean="0">
                <a:solidFill>
                  <a:schemeClr val="bg1"/>
                </a:solidFill>
                <a:latin typeface="Cascadia Code" panose="020B0609020000020004" pitchFamily="49" charset="0"/>
                <a:cs typeface="Cascadia Code" panose="020B0609020000020004" pitchFamily="49" charset="0"/>
              </a:rPr>
              <a:t>.</a:t>
            </a:r>
            <a:endParaRPr lang="ru-RU" sz="1800" b="1" dirty="0">
              <a:solidFill>
                <a:schemeClr val="bg1"/>
              </a:solidFill>
              <a:latin typeface="Cascadia Code" panose="020B0609020000020004" pitchFamily="49" charset="0"/>
              <a:cs typeface="Cascadia Code" panose="020B0609020000020004" pitchFamily="49" charset="0"/>
            </a:endParaRPr>
          </a:p>
        </p:txBody>
      </p:sp>
      <p:sp>
        <p:nvSpPr>
          <p:cNvPr id="8" name="Прямоугольник 7"/>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https://github.com/memorisecodead/BeastExample/blob/main/Examples/ASIO/ASIOExample.hpp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201200205"/>
      </p:ext>
    </p:extLst>
  </p:cSld>
  <p:clrMapOvr>
    <a:masterClrMapping/>
  </p:clrMapOvr>
</p:sld>
</file>

<file path=ppt/theme/theme1.xml><?xml version="1.0" encoding="utf-8"?>
<a:theme xmlns:a="http://schemas.openxmlformats.org/drawingml/2006/main" name="View">
  <a:themeElements>
    <a:clrScheme name="Синий">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3101</TotalTime>
  <Words>1648</Words>
  <Application>Microsoft Office PowerPoint</Application>
  <PresentationFormat>Произвольный</PresentationFormat>
  <Paragraphs>230</Paragraphs>
  <Slides>32</Slides>
  <Notes>6</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32</vt:i4>
      </vt:variant>
    </vt:vector>
  </HeadingPairs>
  <TitlesOfParts>
    <vt:vector size="41" baseType="lpstr">
      <vt:lpstr>Street Threat</vt:lpstr>
      <vt:lpstr>Wingdings 2</vt:lpstr>
      <vt:lpstr>Cascadia Mono</vt:lpstr>
      <vt:lpstr>Arial Nova Cond Light</vt:lpstr>
      <vt:lpstr>Century Schoolbook</vt:lpstr>
      <vt:lpstr>Calibri</vt:lpstr>
      <vt:lpstr>Arial</vt:lpstr>
      <vt:lpstr>Cascadia Code</vt:lpstr>
      <vt:lpstr>View</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SPecialiST RePack</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Учетная запись Майкрософт</dc:creator>
  <cp:lastModifiedBy>Учетная запись Майкрософт</cp:lastModifiedBy>
  <cp:revision>113</cp:revision>
  <dcterms:created xsi:type="dcterms:W3CDTF">2023-06-15T13:17:44Z</dcterms:created>
  <dcterms:modified xsi:type="dcterms:W3CDTF">2023-06-30T23:37:28Z</dcterms:modified>
</cp:coreProperties>
</file>